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A875A7-3783-4BE3-A38B-AE0831F4EE94}">
  <a:tblStyle styleId="{78A875A7-3783-4BE3-A38B-AE0831F4EE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4.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6.xml"/><Relationship Id="rId44" Type="http://schemas.openxmlformats.org/officeDocument/2006/relationships/font" Target="fonts/Lato-regular.fntdata"/><Relationship Id="rId21" Type="http://schemas.openxmlformats.org/officeDocument/2006/relationships/slide" Target="slides/slide15.xml"/><Relationship Id="rId43" Type="http://schemas.openxmlformats.org/officeDocument/2006/relationships/font" Target="fonts/Raleway-boldItalic.fntdata"/><Relationship Id="rId24" Type="http://schemas.openxmlformats.org/officeDocument/2006/relationships/slide" Target="slides/slide18.xml"/><Relationship Id="rId46" Type="http://schemas.openxmlformats.org/officeDocument/2006/relationships/font" Target="fonts/Lato-italic.fntdata"/><Relationship Id="rId23" Type="http://schemas.openxmlformats.org/officeDocument/2006/relationships/slide" Target="slides/slide17.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1096b26a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1096b26a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1096b26a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1096b26a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1143f5073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1143f507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1096b26a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1096b26a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1096b26a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1096b26a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1096b26a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1096b26a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0ce0879b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0ce0879b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0ce0879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0ce0879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0b96fcac8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0b96fcac8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0b96fcac8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0b96fcac8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0b96fcac8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0b96fcac8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b9a0b07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b9a0b07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97ed84d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97ed84d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0d640a3a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0d640a3a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1143f507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1143f50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c0d640a3a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0d640a3a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1096b26a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1096b26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F"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0" y="1940728"/>
            <a:ext cx="9144000" cy="910200"/>
          </a:xfrm>
          <a:prstGeom prst="rect">
            <a:avLst/>
          </a:prstGeom>
          <a:ln>
            <a:noFill/>
          </a:ln>
          <a:effectLst>
            <a:outerShdw rotWithShape="0" algn="bl" dir="2700000" dist="19050">
              <a:srgbClr val="000000"/>
            </a:outerShdw>
          </a:effectLst>
        </p:spPr>
        <p:txBody>
          <a:bodyPr anchorCtr="0" anchor="t" bIns="91425" lIns="91425" spcFirstLastPara="1" rIns="91425" wrap="square" tIns="91425">
            <a:normAutofit/>
          </a:bodyPr>
          <a:lstStyle>
            <a:lvl1pPr lvl="0" algn="ctr">
              <a:spcBef>
                <a:spcPts val="0"/>
              </a:spcBef>
              <a:spcAft>
                <a:spcPts val="0"/>
              </a:spcAft>
              <a:buClr>
                <a:srgbClr val="FFFFFF"/>
              </a:buClr>
              <a:buSzPts val="4800"/>
              <a:buNone/>
              <a:defRPr sz="4800">
                <a:solidFill>
                  <a:srgbClr val="FFFFFF"/>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1" name="Google Shape;11;p2"/>
          <p:cNvSpPr txBox="1"/>
          <p:nvPr>
            <p:ph idx="1" type="subTitle"/>
          </p:nvPr>
        </p:nvSpPr>
        <p:spPr>
          <a:xfrm>
            <a:off x="0" y="3238450"/>
            <a:ext cx="9144000" cy="1241700"/>
          </a:xfrm>
          <a:prstGeom prst="rect">
            <a:avLst/>
          </a:prstGeom>
          <a:effectLst>
            <a:outerShdw rotWithShape="0" algn="bl" dir="2700000" dist="19050">
              <a:srgbClr val="000000"/>
            </a:outerShdw>
          </a:effectLst>
        </p:spPr>
        <p:txBody>
          <a:bodyPr anchorCtr="0" anchor="b" bIns="91425" lIns="91425" spcFirstLastPara="1" rIns="91425" wrap="square" tIns="91425">
            <a:normAutofit/>
          </a:bodyPr>
          <a:lstStyle>
            <a:lvl1pPr lvl="0" algn="ctr">
              <a:lnSpc>
                <a:spcPct val="100000"/>
              </a:lnSpc>
              <a:spcBef>
                <a:spcPts val="0"/>
              </a:spcBef>
              <a:spcAft>
                <a:spcPts val="0"/>
              </a:spcAft>
              <a:buClr>
                <a:srgbClr val="FFFFFF"/>
              </a:buClr>
              <a:buSzPts val="1800"/>
              <a:buNone/>
              <a:defRPr>
                <a:solidFill>
                  <a:srgbClr val="FFFFFF"/>
                </a:solidFill>
              </a:defRPr>
            </a:lvl1pPr>
            <a:lvl2pPr lvl="1">
              <a:lnSpc>
                <a:spcPct val="100000"/>
              </a:lnSpc>
              <a:spcBef>
                <a:spcPts val="0"/>
              </a:spcBef>
              <a:spcAft>
                <a:spcPts val="0"/>
              </a:spcAft>
              <a:buClr>
                <a:srgbClr val="000000"/>
              </a:buClr>
              <a:buSzPts val="1800"/>
              <a:buNone/>
              <a:defRPr sz="1800">
                <a:solidFill>
                  <a:srgbClr val="000000"/>
                </a:solidFill>
              </a:defRPr>
            </a:lvl2pPr>
            <a:lvl3pPr lvl="2">
              <a:lnSpc>
                <a:spcPct val="100000"/>
              </a:lnSpc>
              <a:spcBef>
                <a:spcPts val="0"/>
              </a:spcBef>
              <a:spcAft>
                <a:spcPts val="0"/>
              </a:spcAft>
              <a:buClr>
                <a:srgbClr val="000000"/>
              </a:buClr>
              <a:buSzPts val="1800"/>
              <a:buNone/>
              <a:defRPr sz="1800">
                <a:solidFill>
                  <a:srgbClr val="000000"/>
                </a:solidFill>
              </a:defRPr>
            </a:lvl3pPr>
            <a:lvl4pPr lvl="3">
              <a:lnSpc>
                <a:spcPct val="100000"/>
              </a:lnSpc>
              <a:spcBef>
                <a:spcPts val="0"/>
              </a:spcBef>
              <a:spcAft>
                <a:spcPts val="0"/>
              </a:spcAft>
              <a:buClr>
                <a:srgbClr val="000000"/>
              </a:buClr>
              <a:buSzPts val="1800"/>
              <a:buNone/>
              <a:defRPr sz="1800">
                <a:solidFill>
                  <a:srgbClr val="000000"/>
                </a:solidFill>
              </a:defRPr>
            </a:lvl4pPr>
            <a:lvl5pPr lvl="4">
              <a:lnSpc>
                <a:spcPct val="100000"/>
              </a:lnSpc>
              <a:spcBef>
                <a:spcPts val="0"/>
              </a:spcBef>
              <a:spcAft>
                <a:spcPts val="0"/>
              </a:spcAft>
              <a:buClr>
                <a:srgbClr val="000000"/>
              </a:buClr>
              <a:buSzPts val="1800"/>
              <a:buNone/>
              <a:defRPr sz="1800">
                <a:solidFill>
                  <a:srgbClr val="000000"/>
                </a:solidFill>
              </a:defRPr>
            </a:lvl5pPr>
            <a:lvl6pPr lvl="5">
              <a:lnSpc>
                <a:spcPct val="100000"/>
              </a:lnSpc>
              <a:spcBef>
                <a:spcPts val="0"/>
              </a:spcBef>
              <a:spcAft>
                <a:spcPts val="0"/>
              </a:spcAft>
              <a:buClr>
                <a:srgbClr val="000000"/>
              </a:buClr>
              <a:buSzPts val="1800"/>
              <a:buNone/>
              <a:defRPr sz="1800">
                <a:solidFill>
                  <a:srgbClr val="000000"/>
                </a:solidFill>
              </a:defRPr>
            </a:lvl6pPr>
            <a:lvl7pPr lvl="6">
              <a:lnSpc>
                <a:spcPct val="100000"/>
              </a:lnSpc>
              <a:spcBef>
                <a:spcPts val="0"/>
              </a:spcBef>
              <a:spcAft>
                <a:spcPts val="0"/>
              </a:spcAft>
              <a:buClr>
                <a:srgbClr val="000000"/>
              </a:buClr>
              <a:buSzPts val="1800"/>
              <a:buNone/>
              <a:defRPr sz="1800">
                <a:solidFill>
                  <a:srgbClr val="000000"/>
                </a:solidFill>
              </a:defRPr>
            </a:lvl7pPr>
            <a:lvl8pPr lvl="7">
              <a:lnSpc>
                <a:spcPct val="100000"/>
              </a:lnSpc>
              <a:spcBef>
                <a:spcPts val="0"/>
              </a:spcBef>
              <a:spcAft>
                <a:spcPts val="0"/>
              </a:spcAft>
              <a:buClr>
                <a:srgbClr val="000000"/>
              </a:buClr>
              <a:buSzPts val="1800"/>
              <a:buNone/>
              <a:defRPr sz="1800">
                <a:solidFill>
                  <a:srgbClr val="000000"/>
                </a:solidFill>
              </a:defRPr>
            </a:lvl8pPr>
            <a:lvl9pPr lvl="8">
              <a:lnSpc>
                <a:spcPct val="100000"/>
              </a:lnSpc>
              <a:spcBef>
                <a:spcPts val="0"/>
              </a:spcBef>
              <a:spcAft>
                <a:spcPts val="0"/>
              </a:spcAft>
              <a:buClr>
                <a:srgbClr val="000000"/>
              </a:buClr>
              <a:buSzPts val="1800"/>
              <a:buNone/>
              <a:defRPr sz="1800">
                <a:solidFill>
                  <a:srgbClr val="000000"/>
                </a:solidFill>
              </a:defRPr>
            </a:lvl9pPr>
          </a:lstStyle>
          <a:p/>
        </p:txBody>
      </p:sp>
      <p:sp>
        <p:nvSpPr>
          <p:cNvPr id="12" name="Google Shape;12;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cxnSp>
        <p:nvCxnSpPr>
          <p:cNvPr id="63" name="Google Shape;63;p1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4" name="Google Shape;64;p11"/>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5" name="Google Shape;65;p11"/>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6" name="Google Shape;66;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888888"/>
        </a:solidFill>
      </p:bgPr>
    </p:bg>
    <p:spTree>
      <p:nvGrpSpPr>
        <p:cNvPr id="67" name="Shape 67"/>
        <p:cNvGrpSpPr/>
        <p:nvPr/>
      </p:nvGrpSpPr>
      <p:grpSpPr>
        <a:xfrm>
          <a:off x="0" y="0"/>
          <a:ext cx="0" cy="0"/>
          <a:chOff x="0" y="0"/>
          <a:chExt cx="0" cy="0"/>
        </a:xfrm>
      </p:grpSpPr>
      <p:sp>
        <p:nvSpPr>
          <p:cNvPr id="68" name="Google Shape;68;p12"/>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9" name="Google Shape;69;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0" name="Shape 70"/>
        <p:cNvGrpSpPr/>
        <p:nvPr/>
      </p:nvGrpSpPr>
      <p:grpSpPr>
        <a:xfrm>
          <a:off x="0" y="0"/>
          <a:ext cx="0" cy="0"/>
          <a:chOff x="0" y="0"/>
          <a:chExt cx="0" cy="0"/>
        </a:xfrm>
      </p:grpSpPr>
      <p:sp>
        <p:nvSpPr>
          <p:cNvPr id="71" name="Google Shape;71;p13"/>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1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73" name="Google Shape;73;p13"/>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E35205"/>
              </a:buClr>
              <a:buSzPts val="3600"/>
              <a:buNone/>
              <a:defRPr sz="3600">
                <a:solidFill>
                  <a:srgbClr val="E35205"/>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74" name="Google Shape;74;p13"/>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5" name="Google Shape;75;p1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76" name="Google Shape;76;p1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cxnSp>
        <p:nvCxnSpPr>
          <p:cNvPr id="78" name="Google Shape;78;p14"/>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79" name="Google Shape;79;p1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0" name="Google Shape;80;p14"/>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1" name="Google Shape;81;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cxnSp>
        <p:nvCxnSpPr>
          <p:cNvPr id="83" name="Google Shape;83;p15"/>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84" name="Google Shape;84;p15"/>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85" name="Google Shape;85;p15"/>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E35205"/>
              </a:buClr>
              <a:buSzPts val="9600"/>
              <a:buFont typeface="Lato"/>
              <a:buNone/>
              <a:defRPr sz="9600">
                <a:solidFill>
                  <a:srgbClr val="E35205"/>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86" name="Google Shape;86;p15"/>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87" name="Google Shape;87;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2 1">
  <p:cSld name="TITLE_2">
    <p:bg>
      <p:bgPr>
        <a:solidFill>
          <a:srgbClr val="FFFFFF"/>
        </a:solidFill>
      </p:bgPr>
    </p:bg>
    <p:spTree>
      <p:nvGrpSpPr>
        <p:cNvPr id="13" name="Shape 13"/>
        <p:cNvGrpSpPr/>
        <p:nvPr/>
      </p:nvGrpSpPr>
      <p:grpSpPr>
        <a:xfrm>
          <a:off x="0" y="0"/>
          <a:ext cx="0" cy="0"/>
          <a:chOff x="0" y="0"/>
          <a:chExt cx="0" cy="0"/>
        </a:xfrm>
      </p:grpSpPr>
      <p:cxnSp>
        <p:nvCxnSpPr>
          <p:cNvPr id="14" name="Google Shape;14;p3"/>
          <p:cNvCxnSpPr/>
          <p:nvPr/>
        </p:nvCxnSpPr>
        <p:spPr>
          <a:xfrm>
            <a:off x="2477724" y="415650"/>
            <a:ext cx="6244200" cy="0"/>
          </a:xfrm>
          <a:prstGeom prst="straightConnector1">
            <a:avLst/>
          </a:prstGeom>
          <a:noFill/>
          <a:ln cap="flat" cmpd="sng" w="38100">
            <a:solidFill>
              <a:srgbClr val="000000"/>
            </a:solidFill>
            <a:prstDash val="solid"/>
            <a:round/>
            <a:headEnd len="sm" w="sm" type="none"/>
            <a:tailEnd len="sm" w="sm" type="none"/>
          </a:ln>
        </p:spPr>
      </p:cxnSp>
      <p:cxnSp>
        <p:nvCxnSpPr>
          <p:cNvPr id="15" name="Google Shape;15;p3"/>
          <p:cNvCxnSpPr/>
          <p:nvPr/>
        </p:nvCxnSpPr>
        <p:spPr>
          <a:xfrm>
            <a:off x="2477724" y="4740000"/>
            <a:ext cx="6244200" cy="0"/>
          </a:xfrm>
          <a:prstGeom prst="straightConnector1">
            <a:avLst/>
          </a:prstGeom>
          <a:noFill/>
          <a:ln cap="flat" cmpd="sng" w="19050">
            <a:solidFill>
              <a:srgbClr val="000000"/>
            </a:solidFill>
            <a:prstDash val="solid"/>
            <a:round/>
            <a:headEnd len="sm" w="sm" type="none"/>
            <a:tailEnd len="sm" w="sm" type="none"/>
          </a:ln>
        </p:spPr>
      </p:cxnSp>
      <p:cxnSp>
        <p:nvCxnSpPr>
          <p:cNvPr id="16" name="Google Shape;16;p3"/>
          <p:cNvCxnSpPr/>
          <p:nvPr/>
        </p:nvCxnSpPr>
        <p:spPr>
          <a:xfrm>
            <a:off x="425198" y="415650"/>
            <a:ext cx="183300" cy="0"/>
          </a:xfrm>
          <a:prstGeom prst="straightConnector1">
            <a:avLst/>
          </a:prstGeom>
          <a:noFill/>
          <a:ln cap="flat" cmpd="sng" w="19050">
            <a:solidFill>
              <a:srgbClr val="000000"/>
            </a:solidFill>
            <a:prstDash val="solid"/>
            <a:round/>
            <a:headEnd len="sm" w="sm" type="none"/>
            <a:tailEnd len="sm" w="sm" type="none"/>
          </a:ln>
        </p:spPr>
      </p:cxnSp>
      <p:sp>
        <p:nvSpPr>
          <p:cNvPr id="17" name="Google Shape;17;p3"/>
          <p:cNvSpPr txBox="1"/>
          <p:nvPr>
            <p:ph type="ctrTitle"/>
          </p:nvPr>
        </p:nvSpPr>
        <p:spPr>
          <a:xfrm>
            <a:off x="2371725" y="630225"/>
            <a:ext cx="6331500" cy="15420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Clr>
                <a:srgbClr val="000000"/>
              </a:buClr>
              <a:buSzPts val="4800"/>
              <a:buNone/>
              <a:defRPr sz="4800">
                <a:solidFill>
                  <a:srgbClr val="000000"/>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rgbClr val="000000"/>
              </a:buClr>
              <a:buSzPts val="1800"/>
              <a:buNone/>
              <a:defRPr>
                <a:solidFill>
                  <a:srgbClr val="000000"/>
                </a:solidFill>
              </a:defRPr>
            </a:lvl1pPr>
            <a:lvl2pPr lvl="1" rtl="0">
              <a:lnSpc>
                <a:spcPct val="100000"/>
              </a:lnSpc>
              <a:spcBef>
                <a:spcPts val="0"/>
              </a:spcBef>
              <a:spcAft>
                <a:spcPts val="0"/>
              </a:spcAft>
              <a:buClr>
                <a:srgbClr val="000000"/>
              </a:buClr>
              <a:buSzPts val="1800"/>
              <a:buNone/>
              <a:defRPr sz="1800">
                <a:solidFill>
                  <a:srgbClr val="000000"/>
                </a:solidFill>
              </a:defRPr>
            </a:lvl2pPr>
            <a:lvl3pPr lvl="2" rtl="0">
              <a:lnSpc>
                <a:spcPct val="100000"/>
              </a:lnSpc>
              <a:spcBef>
                <a:spcPts val="0"/>
              </a:spcBef>
              <a:spcAft>
                <a:spcPts val="0"/>
              </a:spcAft>
              <a:buClr>
                <a:srgbClr val="000000"/>
              </a:buClr>
              <a:buSzPts val="1800"/>
              <a:buNone/>
              <a:defRPr sz="1800">
                <a:solidFill>
                  <a:srgbClr val="000000"/>
                </a:solidFill>
              </a:defRPr>
            </a:lvl3pPr>
            <a:lvl4pPr lvl="3" rtl="0">
              <a:lnSpc>
                <a:spcPct val="100000"/>
              </a:lnSpc>
              <a:spcBef>
                <a:spcPts val="0"/>
              </a:spcBef>
              <a:spcAft>
                <a:spcPts val="0"/>
              </a:spcAft>
              <a:buClr>
                <a:srgbClr val="000000"/>
              </a:buClr>
              <a:buSzPts val="1800"/>
              <a:buNone/>
              <a:defRPr sz="1800">
                <a:solidFill>
                  <a:srgbClr val="000000"/>
                </a:solidFill>
              </a:defRPr>
            </a:lvl4pPr>
            <a:lvl5pPr lvl="4" rtl="0">
              <a:lnSpc>
                <a:spcPct val="100000"/>
              </a:lnSpc>
              <a:spcBef>
                <a:spcPts val="0"/>
              </a:spcBef>
              <a:spcAft>
                <a:spcPts val="0"/>
              </a:spcAft>
              <a:buClr>
                <a:srgbClr val="000000"/>
              </a:buClr>
              <a:buSzPts val="1800"/>
              <a:buNone/>
              <a:defRPr sz="1800">
                <a:solidFill>
                  <a:srgbClr val="000000"/>
                </a:solidFill>
              </a:defRPr>
            </a:lvl5pPr>
            <a:lvl6pPr lvl="5" rtl="0">
              <a:lnSpc>
                <a:spcPct val="100000"/>
              </a:lnSpc>
              <a:spcBef>
                <a:spcPts val="0"/>
              </a:spcBef>
              <a:spcAft>
                <a:spcPts val="0"/>
              </a:spcAft>
              <a:buClr>
                <a:srgbClr val="000000"/>
              </a:buClr>
              <a:buSzPts val="1800"/>
              <a:buNone/>
              <a:defRPr sz="1800">
                <a:solidFill>
                  <a:srgbClr val="000000"/>
                </a:solidFill>
              </a:defRPr>
            </a:lvl6pPr>
            <a:lvl7pPr lvl="6" rtl="0">
              <a:lnSpc>
                <a:spcPct val="100000"/>
              </a:lnSpc>
              <a:spcBef>
                <a:spcPts val="0"/>
              </a:spcBef>
              <a:spcAft>
                <a:spcPts val="0"/>
              </a:spcAft>
              <a:buClr>
                <a:srgbClr val="000000"/>
              </a:buClr>
              <a:buSzPts val="1800"/>
              <a:buNone/>
              <a:defRPr sz="1800">
                <a:solidFill>
                  <a:srgbClr val="000000"/>
                </a:solidFill>
              </a:defRPr>
            </a:lvl7pPr>
            <a:lvl8pPr lvl="7" rtl="0">
              <a:lnSpc>
                <a:spcPct val="100000"/>
              </a:lnSpc>
              <a:spcBef>
                <a:spcPts val="0"/>
              </a:spcBef>
              <a:spcAft>
                <a:spcPts val="0"/>
              </a:spcAft>
              <a:buClr>
                <a:srgbClr val="000000"/>
              </a:buClr>
              <a:buSzPts val="1800"/>
              <a:buNone/>
              <a:defRPr sz="1800">
                <a:solidFill>
                  <a:srgbClr val="000000"/>
                </a:solidFill>
              </a:defRPr>
            </a:lvl8pPr>
            <a:lvl9pPr lvl="8" rtl="0">
              <a:lnSpc>
                <a:spcPct val="100000"/>
              </a:lnSpc>
              <a:spcBef>
                <a:spcPts val="0"/>
              </a:spcBef>
              <a:spcAft>
                <a:spcPts val="0"/>
              </a:spcAft>
              <a:buClr>
                <a:srgbClr val="000000"/>
              </a:buClr>
              <a:buSzPts val="1800"/>
              <a:buNone/>
              <a:defRPr sz="1800">
                <a:solidFill>
                  <a:srgbClr val="000000"/>
                </a:solidFill>
              </a:defRPr>
            </a:lvl9pPr>
          </a:lstStyle>
          <a:p/>
        </p:txBody>
      </p:sp>
      <p:sp>
        <p:nvSpPr>
          <p:cNvPr id="19" name="Google Shape;19;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TITLE_2_1">
    <p:bg>
      <p:bgPr>
        <a:solidFill>
          <a:srgbClr val="FFFFFF"/>
        </a:solidFill>
      </p:bgPr>
    </p:bg>
    <p:spTree>
      <p:nvGrpSpPr>
        <p:cNvPr id="20" name="Shape 20"/>
        <p:cNvGrpSpPr/>
        <p:nvPr/>
      </p:nvGrpSpPr>
      <p:grpSpPr>
        <a:xfrm>
          <a:off x="0" y="0"/>
          <a:ext cx="0" cy="0"/>
          <a:chOff x="0" y="0"/>
          <a:chExt cx="0" cy="0"/>
        </a:xfrm>
      </p:grpSpPr>
      <p:cxnSp>
        <p:nvCxnSpPr>
          <p:cNvPr id="21" name="Google Shape;21;p4"/>
          <p:cNvCxnSpPr/>
          <p:nvPr/>
        </p:nvCxnSpPr>
        <p:spPr>
          <a:xfrm>
            <a:off x="2477724" y="415650"/>
            <a:ext cx="6244200" cy="0"/>
          </a:xfrm>
          <a:prstGeom prst="straightConnector1">
            <a:avLst/>
          </a:prstGeom>
          <a:noFill/>
          <a:ln cap="flat" cmpd="sng" w="38100">
            <a:solidFill>
              <a:srgbClr val="000000"/>
            </a:solidFill>
            <a:prstDash val="solid"/>
            <a:round/>
            <a:headEnd len="sm" w="sm" type="none"/>
            <a:tailEnd len="sm" w="sm" type="none"/>
          </a:ln>
        </p:spPr>
      </p:cxnSp>
      <p:cxnSp>
        <p:nvCxnSpPr>
          <p:cNvPr id="22" name="Google Shape;22;p4"/>
          <p:cNvCxnSpPr/>
          <p:nvPr/>
        </p:nvCxnSpPr>
        <p:spPr>
          <a:xfrm>
            <a:off x="2477724" y="4740000"/>
            <a:ext cx="6244200" cy="0"/>
          </a:xfrm>
          <a:prstGeom prst="straightConnector1">
            <a:avLst/>
          </a:prstGeom>
          <a:noFill/>
          <a:ln cap="flat" cmpd="sng" w="19050">
            <a:solidFill>
              <a:srgbClr val="000000"/>
            </a:solidFill>
            <a:prstDash val="solid"/>
            <a:round/>
            <a:headEnd len="sm" w="sm" type="none"/>
            <a:tailEnd len="sm" w="sm" type="none"/>
          </a:ln>
        </p:spPr>
      </p:cxnSp>
      <p:sp>
        <p:nvSpPr>
          <p:cNvPr id="23" name="Google Shape;23;p4"/>
          <p:cNvSpPr txBox="1"/>
          <p:nvPr>
            <p:ph type="ctrTitle"/>
          </p:nvPr>
        </p:nvSpPr>
        <p:spPr>
          <a:xfrm>
            <a:off x="2371725" y="630225"/>
            <a:ext cx="6331500" cy="5508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Clr>
                <a:srgbClr val="E35205"/>
              </a:buClr>
              <a:buSzPts val="3000"/>
              <a:buNone/>
              <a:defRPr>
                <a:solidFill>
                  <a:srgbClr val="E35205"/>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4" name="Google Shape;24;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25" name="Google Shape;25;p4"/>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800"/>
              <a:buNone/>
              <a:defRPr>
                <a:solidFill>
                  <a:srgbClr val="000000"/>
                </a:solidFill>
              </a:defRPr>
            </a:lvl1pPr>
            <a:lvl2pPr lvl="1" rtl="0">
              <a:lnSpc>
                <a:spcPct val="100000"/>
              </a:lnSpc>
              <a:spcBef>
                <a:spcPts val="0"/>
              </a:spcBef>
              <a:spcAft>
                <a:spcPts val="0"/>
              </a:spcAft>
              <a:buClr>
                <a:srgbClr val="000000"/>
              </a:buClr>
              <a:buSzPts val="1800"/>
              <a:buNone/>
              <a:defRPr sz="1800">
                <a:solidFill>
                  <a:srgbClr val="000000"/>
                </a:solidFill>
              </a:defRPr>
            </a:lvl2pPr>
            <a:lvl3pPr lvl="2" rtl="0">
              <a:lnSpc>
                <a:spcPct val="100000"/>
              </a:lnSpc>
              <a:spcBef>
                <a:spcPts val="0"/>
              </a:spcBef>
              <a:spcAft>
                <a:spcPts val="0"/>
              </a:spcAft>
              <a:buClr>
                <a:srgbClr val="000000"/>
              </a:buClr>
              <a:buSzPts val="1800"/>
              <a:buNone/>
              <a:defRPr sz="1800">
                <a:solidFill>
                  <a:srgbClr val="000000"/>
                </a:solidFill>
              </a:defRPr>
            </a:lvl3pPr>
            <a:lvl4pPr lvl="3" rtl="0">
              <a:lnSpc>
                <a:spcPct val="100000"/>
              </a:lnSpc>
              <a:spcBef>
                <a:spcPts val="0"/>
              </a:spcBef>
              <a:spcAft>
                <a:spcPts val="0"/>
              </a:spcAft>
              <a:buClr>
                <a:srgbClr val="000000"/>
              </a:buClr>
              <a:buSzPts val="1800"/>
              <a:buNone/>
              <a:defRPr sz="1800">
                <a:solidFill>
                  <a:srgbClr val="000000"/>
                </a:solidFill>
              </a:defRPr>
            </a:lvl4pPr>
            <a:lvl5pPr lvl="4" rtl="0">
              <a:lnSpc>
                <a:spcPct val="100000"/>
              </a:lnSpc>
              <a:spcBef>
                <a:spcPts val="0"/>
              </a:spcBef>
              <a:spcAft>
                <a:spcPts val="0"/>
              </a:spcAft>
              <a:buClr>
                <a:srgbClr val="000000"/>
              </a:buClr>
              <a:buSzPts val="1800"/>
              <a:buNone/>
              <a:defRPr sz="1800">
                <a:solidFill>
                  <a:srgbClr val="000000"/>
                </a:solidFill>
              </a:defRPr>
            </a:lvl5pPr>
            <a:lvl6pPr lvl="5" rtl="0">
              <a:lnSpc>
                <a:spcPct val="100000"/>
              </a:lnSpc>
              <a:spcBef>
                <a:spcPts val="0"/>
              </a:spcBef>
              <a:spcAft>
                <a:spcPts val="0"/>
              </a:spcAft>
              <a:buClr>
                <a:srgbClr val="000000"/>
              </a:buClr>
              <a:buSzPts val="1800"/>
              <a:buNone/>
              <a:defRPr sz="1800">
                <a:solidFill>
                  <a:srgbClr val="000000"/>
                </a:solidFill>
              </a:defRPr>
            </a:lvl6pPr>
            <a:lvl7pPr lvl="6" rtl="0">
              <a:lnSpc>
                <a:spcPct val="100000"/>
              </a:lnSpc>
              <a:spcBef>
                <a:spcPts val="0"/>
              </a:spcBef>
              <a:spcAft>
                <a:spcPts val="0"/>
              </a:spcAft>
              <a:buClr>
                <a:srgbClr val="000000"/>
              </a:buClr>
              <a:buSzPts val="1800"/>
              <a:buNone/>
              <a:defRPr sz="1800">
                <a:solidFill>
                  <a:srgbClr val="000000"/>
                </a:solidFill>
              </a:defRPr>
            </a:lvl7pPr>
            <a:lvl8pPr lvl="7" rtl="0">
              <a:lnSpc>
                <a:spcPct val="100000"/>
              </a:lnSpc>
              <a:spcBef>
                <a:spcPts val="0"/>
              </a:spcBef>
              <a:spcAft>
                <a:spcPts val="0"/>
              </a:spcAft>
              <a:buClr>
                <a:srgbClr val="000000"/>
              </a:buClr>
              <a:buSzPts val="1800"/>
              <a:buNone/>
              <a:defRPr sz="1800">
                <a:solidFill>
                  <a:srgbClr val="000000"/>
                </a:solidFill>
              </a:defRPr>
            </a:lvl8pPr>
            <a:lvl9pPr lvl="8" rtl="0">
              <a:lnSpc>
                <a:spcPct val="100000"/>
              </a:lnSpc>
              <a:spcBef>
                <a:spcPts val="0"/>
              </a:spcBef>
              <a:spcAft>
                <a:spcPts val="0"/>
              </a:spcAft>
              <a:buClr>
                <a:srgbClr val="000000"/>
              </a:buClr>
              <a:buSzPts val="1800"/>
              <a:buNone/>
              <a:defRPr sz="1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TITLE_2_1_1">
    <p:bg>
      <p:bgPr>
        <a:solidFill>
          <a:srgbClr val="E35205"/>
        </a:solidFill>
      </p:bgPr>
    </p:bg>
    <p:spTree>
      <p:nvGrpSpPr>
        <p:cNvPr id="26" name="Shape 26"/>
        <p:cNvGrpSpPr/>
        <p:nvPr/>
      </p:nvGrpSpPr>
      <p:grpSpPr>
        <a:xfrm>
          <a:off x="0" y="0"/>
          <a:ext cx="0" cy="0"/>
          <a:chOff x="0" y="0"/>
          <a:chExt cx="0" cy="0"/>
        </a:xfrm>
      </p:grpSpPr>
      <p:cxnSp>
        <p:nvCxnSpPr>
          <p:cNvPr id="27" name="Google Shape;27;p5"/>
          <p:cNvCxnSpPr/>
          <p:nvPr/>
        </p:nvCxnSpPr>
        <p:spPr>
          <a:xfrm>
            <a:off x="2477724" y="415650"/>
            <a:ext cx="6244200" cy="0"/>
          </a:xfrm>
          <a:prstGeom prst="straightConnector1">
            <a:avLst/>
          </a:prstGeom>
          <a:noFill/>
          <a:ln cap="flat" cmpd="sng" w="38100">
            <a:solidFill>
              <a:srgbClr val="FFFFFF"/>
            </a:solidFill>
            <a:prstDash val="solid"/>
            <a:round/>
            <a:headEnd len="sm" w="sm" type="none"/>
            <a:tailEnd len="sm" w="sm" type="none"/>
          </a:ln>
        </p:spPr>
      </p:cxnSp>
      <p:cxnSp>
        <p:nvCxnSpPr>
          <p:cNvPr id="28" name="Google Shape;28;p5"/>
          <p:cNvCxnSpPr/>
          <p:nvPr/>
        </p:nvCxnSpPr>
        <p:spPr>
          <a:xfrm>
            <a:off x="2477724" y="4740000"/>
            <a:ext cx="6244200" cy="0"/>
          </a:xfrm>
          <a:prstGeom prst="straightConnector1">
            <a:avLst/>
          </a:prstGeom>
          <a:noFill/>
          <a:ln cap="flat" cmpd="sng" w="19050">
            <a:solidFill>
              <a:srgbClr val="FFFFFF"/>
            </a:solidFill>
            <a:prstDash val="solid"/>
            <a:round/>
            <a:headEnd len="sm" w="sm" type="none"/>
            <a:tailEnd len="sm" w="sm" type="none"/>
          </a:ln>
        </p:spPr>
      </p:cxnSp>
      <p:sp>
        <p:nvSpPr>
          <p:cNvPr id="29" name="Google Shape;29;p5"/>
          <p:cNvSpPr txBox="1"/>
          <p:nvPr>
            <p:ph type="ctrTitle"/>
          </p:nvPr>
        </p:nvSpPr>
        <p:spPr>
          <a:xfrm>
            <a:off x="2371725" y="630225"/>
            <a:ext cx="6331500" cy="5508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a:solidFill>
                  <a:srgbClr val="FFFFFF"/>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0" name="Google Shape;30;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5"/>
          <p:cNvSpPr txBox="1"/>
          <p:nvPr>
            <p:ph idx="1" type="subTitle"/>
          </p:nvPr>
        </p:nvSpPr>
        <p:spPr>
          <a:xfrm>
            <a:off x="2390275" y="1181025"/>
            <a:ext cx="6331500" cy="3299100"/>
          </a:xfrm>
          <a:prstGeom prst="rect">
            <a:avLst/>
          </a:prstGeom>
          <a:ln>
            <a:noFill/>
          </a:ln>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800"/>
              <a:buNone/>
              <a:defRPr>
                <a:solidFill>
                  <a:srgbClr val="FFFFFF"/>
                </a:solidFill>
              </a:defRPr>
            </a:lvl1pPr>
            <a:lvl2pPr lvl="1" rtl="0">
              <a:lnSpc>
                <a:spcPct val="100000"/>
              </a:lnSpc>
              <a:spcBef>
                <a:spcPts val="0"/>
              </a:spcBef>
              <a:spcAft>
                <a:spcPts val="0"/>
              </a:spcAft>
              <a:buClr>
                <a:srgbClr val="000000"/>
              </a:buClr>
              <a:buSzPts val="1800"/>
              <a:buNone/>
              <a:defRPr sz="1800">
                <a:solidFill>
                  <a:srgbClr val="000000"/>
                </a:solidFill>
              </a:defRPr>
            </a:lvl2pPr>
            <a:lvl3pPr lvl="2" rtl="0">
              <a:lnSpc>
                <a:spcPct val="100000"/>
              </a:lnSpc>
              <a:spcBef>
                <a:spcPts val="0"/>
              </a:spcBef>
              <a:spcAft>
                <a:spcPts val="0"/>
              </a:spcAft>
              <a:buClr>
                <a:srgbClr val="000000"/>
              </a:buClr>
              <a:buSzPts val="1800"/>
              <a:buNone/>
              <a:defRPr sz="1800">
                <a:solidFill>
                  <a:srgbClr val="000000"/>
                </a:solidFill>
              </a:defRPr>
            </a:lvl3pPr>
            <a:lvl4pPr lvl="3" rtl="0">
              <a:lnSpc>
                <a:spcPct val="100000"/>
              </a:lnSpc>
              <a:spcBef>
                <a:spcPts val="0"/>
              </a:spcBef>
              <a:spcAft>
                <a:spcPts val="0"/>
              </a:spcAft>
              <a:buClr>
                <a:srgbClr val="000000"/>
              </a:buClr>
              <a:buSzPts val="1800"/>
              <a:buNone/>
              <a:defRPr sz="1800">
                <a:solidFill>
                  <a:srgbClr val="000000"/>
                </a:solidFill>
              </a:defRPr>
            </a:lvl4pPr>
            <a:lvl5pPr lvl="4" rtl="0">
              <a:lnSpc>
                <a:spcPct val="100000"/>
              </a:lnSpc>
              <a:spcBef>
                <a:spcPts val="0"/>
              </a:spcBef>
              <a:spcAft>
                <a:spcPts val="0"/>
              </a:spcAft>
              <a:buClr>
                <a:srgbClr val="000000"/>
              </a:buClr>
              <a:buSzPts val="1800"/>
              <a:buNone/>
              <a:defRPr sz="1800">
                <a:solidFill>
                  <a:srgbClr val="000000"/>
                </a:solidFill>
              </a:defRPr>
            </a:lvl5pPr>
            <a:lvl6pPr lvl="5" rtl="0">
              <a:lnSpc>
                <a:spcPct val="100000"/>
              </a:lnSpc>
              <a:spcBef>
                <a:spcPts val="0"/>
              </a:spcBef>
              <a:spcAft>
                <a:spcPts val="0"/>
              </a:spcAft>
              <a:buClr>
                <a:srgbClr val="000000"/>
              </a:buClr>
              <a:buSzPts val="1800"/>
              <a:buNone/>
              <a:defRPr sz="1800">
                <a:solidFill>
                  <a:srgbClr val="000000"/>
                </a:solidFill>
              </a:defRPr>
            </a:lvl6pPr>
            <a:lvl7pPr lvl="6" rtl="0">
              <a:lnSpc>
                <a:spcPct val="100000"/>
              </a:lnSpc>
              <a:spcBef>
                <a:spcPts val="0"/>
              </a:spcBef>
              <a:spcAft>
                <a:spcPts val="0"/>
              </a:spcAft>
              <a:buClr>
                <a:srgbClr val="000000"/>
              </a:buClr>
              <a:buSzPts val="1800"/>
              <a:buNone/>
              <a:defRPr sz="1800">
                <a:solidFill>
                  <a:srgbClr val="000000"/>
                </a:solidFill>
              </a:defRPr>
            </a:lvl7pPr>
            <a:lvl8pPr lvl="7" rtl="0">
              <a:lnSpc>
                <a:spcPct val="100000"/>
              </a:lnSpc>
              <a:spcBef>
                <a:spcPts val="0"/>
              </a:spcBef>
              <a:spcAft>
                <a:spcPts val="0"/>
              </a:spcAft>
              <a:buClr>
                <a:srgbClr val="000000"/>
              </a:buClr>
              <a:buSzPts val="1800"/>
              <a:buNone/>
              <a:defRPr sz="1800">
                <a:solidFill>
                  <a:srgbClr val="000000"/>
                </a:solidFill>
              </a:defRPr>
            </a:lvl8pPr>
            <a:lvl9pPr lvl="8" rtl="0">
              <a:lnSpc>
                <a:spcPct val="100000"/>
              </a:lnSpc>
              <a:spcBef>
                <a:spcPts val="0"/>
              </a:spcBef>
              <a:spcAft>
                <a:spcPts val="0"/>
              </a:spcAft>
              <a:buClr>
                <a:srgbClr val="000000"/>
              </a:buClr>
              <a:buSzPts val="1800"/>
              <a:buNone/>
              <a:defRPr sz="1800">
                <a:solidFill>
                  <a:srgbClr val="000000"/>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1">
  <p:cSld name="TITLE_1">
    <p:bg>
      <p:bgPr>
        <a:solidFill>
          <a:schemeClr val="dk1"/>
        </a:solidFill>
      </p:bgPr>
    </p:bg>
    <p:spTree>
      <p:nvGrpSpPr>
        <p:cNvPr id="32" name="Shape 32"/>
        <p:cNvGrpSpPr/>
        <p:nvPr/>
      </p:nvGrpSpPr>
      <p:grpSpPr>
        <a:xfrm>
          <a:off x="0" y="0"/>
          <a:ext cx="0" cy="0"/>
          <a:chOff x="0" y="0"/>
          <a:chExt cx="0" cy="0"/>
        </a:xfrm>
      </p:grpSpPr>
      <p:cxnSp>
        <p:nvCxnSpPr>
          <p:cNvPr id="33" name="Google Shape;33;p6"/>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34" name="Google Shape;34;p6"/>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35" name="Google Shape;35;p6"/>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36" name="Google Shape;36;p6"/>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7" name="Google Shape;37;p6"/>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9" name="Shape 39"/>
        <p:cNvGrpSpPr/>
        <p:nvPr/>
      </p:nvGrpSpPr>
      <p:grpSpPr>
        <a:xfrm>
          <a:off x="0" y="0"/>
          <a:ext cx="0" cy="0"/>
          <a:chOff x="0" y="0"/>
          <a:chExt cx="0" cy="0"/>
        </a:xfrm>
      </p:grpSpPr>
      <p:cxnSp>
        <p:nvCxnSpPr>
          <p:cNvPr id="40" name="Google Shape;40;p7"/>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41" name="Google Shape;41;p7"/>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7"/>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cxnSp>
        <p:nvCxnSpPr>
          <p:cNvPr id="45" name="Google Shape;45;p8"/>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46" name="Google Shape;46;p8"/>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47" name="Google Shape;47;p8"/>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8" name="Google Shape;48;p8"/>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 name="Google Shape;49;p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0" name="Google Shape;50;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 name="Shape 51"/>
        <p:cNvGrpSpPr/>
        <p:nvPr/>
      </p:nvGrpSpPr>
      <p:grpSpPr>
        <a:xfrm>
          <a:off x="0" y="0"/>
          <a:ext cx="0" cy="0"/>
          <a:chOff x="0" y="0"/>
          <a:chExt cx="0" cy="0"/>
        </a:xfrm>
      </p:grpSpPr>
      <p:cxnSp>
        <p:nvCxnSpPr>
          <p:cNvPr id="52" name="Google Shape;52;p9"/>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53" name="Google Shape;53;p9"/>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54" name="Google Shape;54;p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5" name="Google Shape;55;p9"/>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 name="Google Shape;56;p9"/>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 name="Google Shape;57;p9"/>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 name="Google Shape;58;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0"/>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1" name="Google Shape;61;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med">
        <p14:flip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hyperlink" Target="https://translate.google.com/commun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refactoring.guru/design-patterns/strateg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hyperlink" Target="http://googletranslate.blogspot.com/2015/10/futbol-translated.html" TargetMode="External"/><Relationship Id="rId5" Type="http://schemas.openxmlformats.org/officeDocument/2006/relationships/hyperlink" Target="http://googletranslate.blogspot.com/2015/10/futbol-translated.html" TargetMode="External"/><Relationship Id="rId6" Type="http://schemas.openxmlformats.org/officeDocument/2006/relationships/image" Target="../media/image3.png"/><Relationship Id="rId7"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www.theguardian.com/news/datablog/2014/sep/26/europeans-multiple-languages-uk-ireland" TargetMode="External"/><Relationship Id="rId4" Type="http://schemas.openxmlformats.org/officeDocument/2006/relationships/image" Target="../media/image3.png"/><Relationship Id="rId5"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hyperlink" Target="http://travel.trade.gov/view/m-2015-O-001/index.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hyperlink" Target="http://heathbrothers.com/presentations" TargetMode="External"/><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ctrTitle"/>
          </p:nvPr>
        </p:nvSpPr>
        <p:spPr>
          <a:xfrm>
            <a:off x="0" y="1940728"/>
            <a:ext cx="9144000" cy="910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de"/>
              <a:t>Strategy Pattern</a:t>
            </a:r>
            <a:endParaRPr/>
          </a:p>
        </p:txBody>
      </p:sp>
      <p:sp>
        <p:nvSpPr>
          <p:cNvPr id="95" name="Google Shape;95;p17"/>
          <p:cNvSpPr txBox="1"/>
          <p:nvPr>
            <p:ph idx="1" type="subTitle"/>
          </p:nvPr>
        </p:nvSpPr>
        <p:spPr>
          <a:xfrm>
            <a:off x="0" y="3238450"/>
            <a:ext cx="9144000" cy="1241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de" sz="2400"/>
              <a:t>Pattern DoJo, 02. März 2021</a:t>
            </a:r>
            <a:endParaRPr b="1" sz="2400"/>
          </a:p>
        </p:txBody>
      </p:sp>
      <p:pic>
        <p:nvPicPr>
          <p:cNvPr id="96" name="Google Shape;96;p17"/>
          <p:cNvPicPr preferRelativeResize="0"/>
          <p:nvPr/>
        </p:nvPicPr>
        <p:blipFill>
          <a:blip r:embed="rId3">
            <a:alphaModFix/>
          </a:blip>
          <a:stretch>
            <a:fillRect/>
          </a:stretch>
        </p:blipFill>
        <p:spPr>
          <a:xfrm>
            <a:off x="6742803" y="304228"/>
            <a:ext cx="2023375" cy="32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ctrTitle"/>
          </p:nvPr>
        </p:nvSpPr>
        <p:spPr>
          <a:xfrm>
            <a:off x="2371725" y="630225"/>
            <a:ext cx="6331500" cy="55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Implementierung</a:t>
            </a:r>
            <a:endParaRPr/>
          </a:p>
        </p:txBody>
      </p:sp>
      <p:sp>
        <p:nvSpPr>
          <p:cNvPr id="159" name="Google Shape;159;p26"/>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2"/>
              </a:buClr>
              <a:buSzPts val="1800"/>
              <a:buAutoNum type="arabicPeriod"/>
            </a:pPr>
            <a:r>
              <a:rPr lang="de">
                <a:solidFill>
                  <a:schemeClr val="dk2"/>
                </a:solidFill>
              </a:rPr>
              <a:t>Identifizierung des </a:t>
            </a:r>
            <a:r>
              <a:rPr lang="de">
                <a:solidFill>
                  <a:srgbClr val="E35205"/>
                </a:solidFill>
              </a:rPr>
              <a:t>Algorithmus</a:t>
            </a:r>
            <a:r>
              <a:rPr lang="de">
                <a:solidFill>
                  <a:schemeClr val="dk2"/>
                </a:solidFill>
              </a:rPr>
              <a:t>, der unterschiedlich implementiert werden muss.</a:t>
            </a:r>
            <a:br>
              <a:rPr lang="de">
                <a:solidFill>
                  <a:schemeClr val="dk2"/>
                </a:solidFill>
              </a:rPr>
            </a:br>
            <a:endParaRPr>
              <a:solidFill>
                <a:schemeClr val="dk2"/>
              </a:solidFill>
            </a:endParaRPr>
          </a:p>
          <a:p>
            <a:pPr indent="-342900" lvl="0" marL="457200" rtl="0" algn="l">
              <a:spcBef>
                <a:spcPts val="0"/>
              </a:spcBef>
              <a:spcAft>
                <a:spcPts val="0"/>
              </a:spcAft>
              <a:buClr>
                <a:schemeClr val="dk2"/>
              </a:buClr>
              <a:buSzPts val="1800"/>
              <a:buAutoNum type="arabicPeriod"/>
            </a:pPr>
            <a:r>
              <a:rPr lang="de">
                <a:solidFill>
                  <a:schemeClr val="dk2"/>
                </a:solidFill>
              </a:rPr>
              <a:t>Definition einer </a:t>
            </a:r>
            <a:r>
              <a:rPr lang="de">
                <a:solidFill>
                  <a:srgbClr val="E35205"/>
                </a:solidFill>
              </a:rPr>
              <a:t>Strategy-Interface</a:t>
            </a:r>
            <a:r>
              <a:rPr lang="de">
                <a:solidFill>
                  <a:schemeClr val="dk2"/>
                </a:solidFill>
              </a:rPr>
              <a:t> die eine Signatur Varianten des Algorithmus behandeln kann.</a:t>
            </a:r>
            <a:br>
              <a:rPr lang="de">
                <a:solidFill>
                  <a:schemeClr val="dk2"/>
                </a:solidFill>
              </a:rPr>
            </a:br>
            <a:endParaRPr>
              <a:solidFill>
                <a:schemeClr val="dk2"/>
              </a:solidFill>
            </a:endParaRPr>
          </a:p>
          <a:p>
            <a:pPr indent="-342900" lvl="0" marL="457200" rtl="0" algn="l">
              <a:spcBef>
                <a:spcPts val="0"/>
              </a:spcBef>
              <a:spcAft>
                <a:spcPts val="0"/>
              </a:spcAft>
              <a:buClr>
                <a:schemeClr val="dk2"/>
              </a:buClr>
              <a:buSzPts val="1800"/>
              <a:buAutoNum type="arabicPeriod"/>
            </a:pPr>
            <a:r>
              <a:rPr lang="de">
                <a:solidFill>
                  <a:schemeClr val="dk2"/>
                </a:solidFill>
              </a:rPr>
              <a:t>Auslagerung der verschiedenen Algor</a:t>
            </a:r>
            <a:r>
              <a:rPr lang="de">
                <a:solidFill>
                  <a:schemeClr val="dk2"/>
                </a:solidFill>
              </a:rPr>
              <a:t>i</a:t>
            </a:r>
            <a:r>
              <a:rPr lang="de">
                <a:solidFill>
                  <a:schemeClr val="dk2"/>
                </a:solidFill>
              </a:rPr>
              <a:t>thmen in eigene Klassen, welche jeweils das </a:t>
            </a:r>
            <a:r>
              <a:rPr lang="de">
                <a:solidFill>
                  <a:srgbClr val="E35205"/>
                </a:solidFill>
              </a:rPr>
              <a:t>Strategy-Interface</a:t>
            </a:r>
            <a:r>
              <a:rPr lang="de">
                <a:solidFill>
                  <a:schemeClr val="dk2"/>
                </a:solidFill>
              </a:rPr>
              <a:t> implementieren.</a:t>
            </a:r>
            <a:br>
              <a:rPr lang="de">
                <a:solidFill>
                  <a:schemeClr val="dk2"/>
                </a:solidFill>
              </a:rPr>
            </a:br>
            <a:endParaRPr>
              <a:solidFill>
                <a:schemeClr val="dk2"/>
              </a:solidFill>
            </a:endParaRPr>
          </a:p>
          <a:p>
            <a:pPr indent="-342900" lvl="0" marL="457200" rtl="0" algn="l">
              <a:spcBef>
                <a:spcPts val="0"/>
              </a:spcBef>
              <a:spcAft>
                <a:spcPts val="0"/>
              </a:spcAft>
              <a:buClr>
                <a:schemeClr val="dk2"/>
              </a:buClr>
              <a:buSzPts val="1800"/>
              <a:buAutoNum type="arabicPeriod"/>
            </a:pPr>
            <a:r>
              <a:rPr lang="de">
                <a:solidFill>
                  <a:schemeClr val="dk2"/>
                </a:solidFill>
              </a:rPr>
              <a:t>Erzeugung einer Referenz auf die Strategy-Interface i</a:t>
            </a:r>
            <a:r>
              <a:rPr lang="de">
                <a:solidFill>
                  <a:schemeClr val="dk2"/>
                </a:solidFill>
              </a:rPr>
              <a:t>n der Kontext Klasse </a:t>
            </a:r>
            <a:r>
              <a:rPr lang="de">
                <a:solidFill>
                  <a:schemeClr val="dk2"/>
                </a:solidFill>
              </a:rPr>
              <a:t>und Instanziierung einer konkreten </a:t>
            </a:r>
            <a:r>
              <a:rPr lang="de">
                <a:solidFill>
                  <a:srgbClr val="E35205"/>
                </a:solidFill>
              </a:rPr>
              <a:t>Strategy-Klasse</a:t>
            </a:r>
            <a:r>
              <a:rPr lang="de">
                <a:solidFill>
                  <a:schemeClr val="dk2"/>
                </a:solidFill>
              </a:rPr>
              <a:t>.</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ctrTitle"/>
          </p:nvPr>
        </p:nvSpPr>
        <p:spPr>
          <a:xfrm>
            <a:off x="2371725" y="630225"/>
            <a:ext cx="6331500" cy="55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Lösung</a:t>
            </a:r>
            <a:endParaRPr/>
          </a:p>
        </p:txBody>
      </p:sp>
      <p:sp>
        <p:nvSpPr>
          <p:cNvPr id="165" name="Google Shape;165;p27"/>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solidFill>
                  <a:schemeClr val="dk2"/>
                </a:solidFill>
              </a:rPr>
              <a:t>Die </a:t>
            </a:r>
            <a:r>
              <a:rPr lang="de">
                <a:solidFill>
                  <a:srgbClr val="E35205"/>
                </a:solidFill>
              </a:rPr>
              <a:t>buildRoute(A, B)</a:t>
            </a:r>
            <a:r>
              <a:rPr lang="de">
                <a:solidFill>
                  <a:schemeClr val="dk2"/>
                </a:solidFill>
              </a:rPr>
              <a:t> wird von einer neuen Schnittstelle </a:t>
            </a:r>
            <a:r>
              <a:rPr lang="de">
                <a:solidFill>
                  <a:srgbClr val="E35205"/>
                </a:solidFill>
              </a:rPr>
              <a:t>RouteStrategy</a:t>
            </a:r>
            <a:r>
              <a:rPr lang="de">
                <a:solidFill>
                  <a:schemeClr val="dk2"/>
                </a:solidFill>
              </a:rPr>
              <a:t> abstrakt deklariert. Für alle benötigten</a:t>
            </a:r>
            <a:endParaRPr>
              <a:solidFill>
                <a:schemeClr val="dk2"/>
              </a:solidFill>
            </a:endParaRPr>
          </a:p>
          <a:p>
            <a:pPr indent="0" lvl="0" marL="0" rtl="0" algn="l">
              <a:spcBef>
                <a:spcPts val="0"/>
              </a:spcBef>
              <a:spcAft>
                <a:spcPts val="0"/>
              </a:spcAft>
              <a:buNone/>
            </a:pPr>
            <a:r>
              <a:rPr lang="de">
                <a:solidFill>
                  <a:schemeClr val="dk2"/>
                </a:solidFill>
              </a:rPr>
              <a:t>Varianten werden Klassen erstellt welche diese Schnittstelle implementieren und das konkrete Verhalten definieren.</a:t>
            </a:r>
            <a:endParaRPr>
              <a:solidFill>
                <a:schemeClr val="dk2"/>
              </a:solidFill>
            </a:endParaRPr>
          </a:p>
        </p:txBody>
      </p:sp>
      <p:pic>
        <p:nvPicPr>
          <p:cNvPr id="166" name="Google Shape;166;p27"/>
          <p:cNvPicPr preferRelativeResize="0"/>
          <p:nvPr/>
        </p:nvPicPr>
        <p:blipFill>
          <a:blip r:embed="rId3">
            <a:alphaModFix/>
          </a:blip>
          <a:stretch>
            <a:fillRect/>
          </a:stretch>
        </p:blipFill>
        <p:spPr>
          <a:xfrm>
            <a:off x="2502754" y="2761461"/>
            <a:ext cx="3557125" cy="1686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8"/>
          <p:cNvSpPr txBox="1"/>
          <p:nvPr>
            <p:ph idx="1" type="subTitle"/>
          </p:nvPr>
        </p:nvSpPr>
        <p:spPr>
          <a:xfrm>
            <a:off x="265500" y="653700"/>
            <a:ext cx="4045200" cy="38361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b="1" lang="de" sz="3000">
                <a:solidFill>
                  <a:schemeClr val="dk1"/>
                </a:solidFill>
              </a:rPr>
              <a:t>Jeff hat gerockt!</a:t>
            </a:r>
            <a:endParaRPr b="1" sz="3000">
              <a:solidFill>
                <a:schemeClr val="dk1"/>
              </a:solidFill>
            </a:endParaRPr>
          </a:p>
          <a:p>
            <a:pPr indent="0" lvl="0" marL="0" rtl="0" algn="l">
              <a:spcBef>
                <a:spcPts val="1600"/>
              </a:spcBef>
              <a:spcAft>
                <a:spcPts val="0"/>
              </a:spcAft>
              <a:buClr>
                <a:schemeClr val="dk2"/>
              </a:buClr>
              <a:buSzPts val="1100"/>
              <a:buFont typeface="Arial"/>
              <a:buNone/>
            </a:pPr>
            <a:r>
              <a:rPr lang="de" sz="1800"/>
              <a:t>Jeff hat mit dem Einsatz des Strategy Patterns die Grundlage für eine gute Codestruktur für zukünftige Erweiterungen der Anwendung geschaffen.</a:t>
            </a:r>
            <a:endParaRPr sz="1800"/>
          </a:p>
        </p:txBody>
      </p:sp>
      <p:pic>
        <p:nvPicPr>
          <p:cNvPr id="172" name="Google Shape;172;p28"/>
          <p:cNvPicPr preferRelativeResize="0"/>
          <p:nvPr/>
        </p:nvPicPr>
        <p:blipFill rotWithShape="1">
          <a:blip r:embed="rId3">
            <a:alphaModFix/>
          </a:blip>
          <a:srcRect b="20862" l="1729" r="0" t="6746"/>
          <a:stretch/>
        </p:blipFill>
        <p:spPr>
          <a:xfrm>
            <a:off x="4488725" y="0"/>
            <a:ext cx="4655272" cy="5143505"/>
          </a:xfrm>
          <a:prstGeom prst="rect">
            <a:avLst/>
          </a:prstGeom>
          <a:noFill/>
          <a:ln>
            <a:noFill/>
          </a:ln>
        </p:spPr>
      </p:pic>
      <p:sp>
        <p:nvSpPr>
          <p:cNvPr id="173" name="Google Shape;173;p28"/>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de" sz="1200">
                <a:solidFill>
                  <a:schemeClr val="lt2"/>
                </a:solidFill>
                <a:latin typeface="Lato"/>
                <a:ea typeface="Lato"/>
                <a:cs typeface="Lato"/>
                <a:sym typeface="Lato"/>
              </a:rPr>
              <a:t>Alle handelnden Personen sind frei erfunden</a:t>
            </a:r>
            <a:endParaRPr i="1" sz="1200">
              <a:solidFill>
                <a:schemeClr val="lt2"/>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ctrTitle"/>
          </p:nvPr>
        </p:nvSpPr>
        <p:spPr>
          <a:xfrm>
            <a:off x="2371725" y="630225"/>
            <a:ext cx="6331500" cy="55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Anwendbarkeit</a:t>
            </a:r>
            <a:endParaRPr/>
          </a:p>
        </p:txBody>
      </p:sp>
      <p:sp>
        <p:nvSpPr>
          <p:cNvPr id="179" name="Google Shape;179;p29"/>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de">
                <a:solidFill>
                  <a:schemeClr val="dk2"/>
                </a:solidFill>
              </a:rPr>
              <a:t>Die kontextunabhängige Auslagerung von Logik oder Verhalten.</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de">
                <a:solidFill>
                  <a:schemeClr val="dk2"/>
                </a:solidFill>
              </a:rPr>
              <a:t>Das </a:t>
            </a:r>
            <a:r>
              <a:rPr lang="de">
                <a:solidFill>
                  <a:schemeClr val="dk2"/>
                </a:solidFill>
              </a:rPr>
              <a:t>Strategy pattern isoliert den Code, interne Daten und Abhängigkeiten verschiedener Algorithmen vom Rest des Codes.</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de">
                <a:solidFill>
                  <a:schemeClr val="dk2"/>
                </a:solidFill>
              </a:rPr>
              <a:t>Various clients get a simple interface to execute the algorithms and switch them at runtime.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de">
                <a:solidFill>
                  <a:schemeClr val="dk2"/>
                </a:solidFill>
              </a:rPr>
              <a:t>Use the Strategy pattern when you want to use different variants of an algorithm within an object and be able to switch from one algorithm to another during runtime.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Clr>
                <a:schemeClr val="dk2"/>
              </a:buClr>
              <a:buSzPct val="61111"/>
              <a:buFont typeface="Arial"/>
              <a:buNone/>
            </a:pPr>
            <a:r>
              <a:rPr lang="de">
                <a:solidFill>
                  <a:schemeClr val="dk2"/>
                </a:solidFill>
              </a:rPr>
              <a:t>The context should work with the strategy object only via the strategy interface.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Clr>
                <a:schemeClr val="dk2"/>
              </a:buClr>
              <a:buSzPct val="61111"/>
              <a:buFont typeface="Arial"/>
              <a:buNone/>
            </a:pPr>
            <a:r>
              <a:rPr lang="de">
                <a:solidFill>
                  <a:schemeClr val="dk2"/>
                </a:solidFill>
              </a:rPr>
              <a:t> Use the pattern to isolate the business logic of a class from the implementation details of algorithms that may not be as important in the context of that logic.</a:t>
            </a:r>
            <a:endParaRPr>
              <a:solidFill>
                <a:schemeClr val="dk2"/>
              </a:solidFill>
            </a:endParaRPr>
          </a:p>
          <a:p>
            <a:pPr indent="0" lvl="0" marL="0" rtl="0" algn="l">
              <a:spcBef>
                <a:spcPts val="0"/>
              </a:spcBef>
              <a:spcAft>
                <a:spcPts val="0"/>
              </a:spcAft>
              <a:buClr>
                <a:schemeClr val="dk2"/>
              </a:buClr>
              <a:buSzPct val="61111"/>
              <a:buFont typeface="Arial"/>
              <a:buNone/>
            </a:pPr>
            <a:r>
              <a:t/>
            </a:r>
            <a:endParaRPr>
              <a:solidFill>
                <a:schemeClr val="dk2"/>
              </a:solidFill>
            </a:endParaRPr>
          </a:p>
          <a:p>
            <a:pPr indent="0" lvl="0" marL="0" rtl="0" algn="l">
              <a:spcBef>
                <a:spcPts val="0"/>
              </a:spcBef>
              <a:spcAft>
                <a:spcPts val="0"/>
              </a:spcAft>
              <a:buNone/>
            </a:pPr>
            <a:r>
              <a:rPr lang="de">
                <a:solidFill>
                  <a:schemeClr val="dk2"/>
                </a:solidFill>
              </a:rPr>
              <a:t> The Strategy pattern lets you extract all different algorithms into separate classes, all of which implement the same interface. The original object delegates execution to one of these objects, instead of implementing all variants of the algorithm.</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de">
                <a:solidFill>
                  <a:schemeClr val="dk2"/>
                </a:solidFill>
              </a:rPr>
              <a:t>The Strategy pattern lets you indirectly alter the object’s behavior at runtime by associating it with different sub-objects which can perform specific sub-tasks in different ways.  Use the Strategy when you have a lot of similar classes that only differ in the way they execute some behavior.  The Strategy pattern lets you extract the varying behavior into a separate class hierarchy and combine the original classes into one, thereby reducing duplicate code.</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ctrTitle"/>
          </p:nvPr>
        </p:nvSpPr>
        <p:spPr>
          <a:xfrm>
            <a:off x="2371725" y="630225"/>
            <a:ext cx="6331500" cy="55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Vorteile</a:t>
            </a:r>
            <a:endParaRPr/>
          </a:p>
        </p:txBody>
      </p:sp>
      <p:sp>
        <p:nvSpPr>
          <p:cNvPr id="185" name="Google Shape;185;p30"/>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2"/>
              </a:buClr>
              <a:buSzPct val="61111"/>
              <a:buFont typeface="Arial"/>
              <a:buNone/>
            </a:pPr>
            <a:r>
              <a:rPr lang="de">
                <a:solidFill>
                  <a:schemeClr val="dk2"/>
                </a:solidFill>
              </a:rPr>
              <a:t>Strategien bieten eine Alternative zur </a:t>
            </a:r>
            <a:r>
              <a:rPr lang="de">
                <a:solidFill>
                  <a:srgbClr val="E35205"/>
                </a:solidFill>
              </a:rPr>
              <a:t>Unterklassenbildung</a:t>
            </a:r>
            <a:r>
              <a:rPr lang="de">
                <a:solidFill>
                  <a:schemeClr val="dk2"/>
                </a:solidFill>
              </a:rPr>
              <a:t> der Kontexte.</a:t>
            </a:r>
            <a:endParaRPr>
              <a:solidFill>
                <a:schemeClr val="dk2"/>
              </a:solidFill>
            </a:endParaRPr>
          </a:p>
          <a:p>
            <a:pPr indent="0" lvl="0" marL="0" rtl="0" algn="l">
              <a:spcBef>
                <a:spcPts val="0"/>
              </a:spcBef>
              <a:spcAft>
                <a:spcPts val="0"/>
              </a:spcAft>
              <a:buClr>
                <a:schemeClr val="dk2"/>
              </a:buClr>
              <a:buSzPct val="61111"/>
              <a:buFont typeface="Arial"/>
              <a:buNone/>
            </a:pPr>
            <a:r>
              <a:t/>
            </a:r>
            <a:endParaRPr>
              <a:solidFill>
                <a:schemeClr val="dk2"/>
              </a:solidFill>
            </a:endParaRPr>
          </a:p>
          <a:p>
            <a:pPr indent="0" lvl="0" marL="0" rtl="0" algn="l">
              <a:spcBef>
                <a:spcPts val="0"/>
              </a:spcBef>
              <a:spcAft>
                <a:spcPts val="0"/>
              </a:spcAft>
              <a:buClr>
                <a:schemeClr val="dk2"/>
              </a:buClr>
              <a:buSzPct val="61111"/>
              <a:buFont typeface="Arial"/>
              <a:buNone/>
            </a:pPr>
            <a:r>
              <a:rPr lang="de">
                <a:solidFill>
                  <a:schemeClr val="dk2"/>
                </a:solidFill>
              </a:rPr>
              <a:t>Es wird die Auswahl aus verschiedenen Implementierungen ermöglicht und dadurch erhöhen sich die Flexibilität und die Wiederverwendbarkeit.</a:t>
            </a:r>
            <a:endParaRPr>
              <a:solidFill>
                <a:schemeClr val="dk2"/>
              </a:solidFill>
            </a:endParaRPr>
          </a:p>
          <a:p>
            <a:pPr indent="0" lvl="0" marL="0" rtl="0" algn="l">
              <a:spcBef>
                <a:spcPts val="0"/>
              </a:spcBef>
              <a:spcAft>
                <a:spcPts val="0"/>
              </a:spcAft>
              <a:buClr>
                <a:schemeClr val="dk2"/>
              </a:buClr>
              <a:buSzPct val="61111"/>
              <a:buFont typeface="Arial"/>
              <a:buNone/>
            </a:pPr>
            <a:r>
              <a:t/>
            </a:r>
            <a:endParaRPr>
              <a:solidFill>
                <a:schemeClr val="dk2"/>
              </a:solidFill>
            </a:endParaRPr>
          </a:p>
          <a:p>
            <a:pPr indent="0" lvl="0" marL="0" rtl="0" algn="l">
              <a:spcBef>
                <a:spcPts val="0"/>
              </a:spcBef>
              <a:spcAft>
                <a:spcPts val="0"/>
              </a:spcAft>
              <a:buClr>
                <a:schemeClr val="dk2"/>
              </a:buClr>
              <a:buSzPct val="61111"/>
              <a:buFont typeface="Arial"/>
              <a:buNone/>
            </a:pPr>
            <a:r>
              <a:rPr lang="de">
                <a:solidFill>
                  <a:schemeClr val="dk2"/>
                </a:solidFill>
              </a:rPr>
              <a:t>Verwandte Klassen unterscheiden sich in ihrem Verhalten unterschiedliche benötigen austauschbare Varianten eines Algorithmus. Hierdurch wird die betroffene Klasse</a:t>
            </a:r>
            <a:endParaRPr>
              <a:solidFill>
                <a:schemeClr val="dk2"/>
              </a:solidFill>
            </a:endParaRPr>
          </a:p>
          <a:p>
            <a:pPr indent="0" lvl="0" marL="0" rtl="0" algn="l">
              <a:spcBef>
                <a:spcPts val="0"/>
              </a:spcBef>
              <a:spcAft>
                <a:spcPts val="0"/>
              </a:spcAft>
              <a:buClr>
                <a:schemeClr val="dk2"/>
              </a:buClr>
              <a:buSzPct val="61111"/>
              <a:buFont typeface="Arial"/>
              <a:buNone/>
            </a:pPr>
            <a:r>
              <a:rPr lang="de">
                <a:solidFill>
                  <a:schemeClr val="dk2"/>
                </a:solidFill>
              </a:rPr>
              <a:t>flexibler gestaltet.</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de">
                <a:solidFill>
                  <a:schemeClr val="dk2"/>
                </a:solidFill>
              </a:rPr>
              <a:t>You can swap algorithms used inside an object at runtime.  You can isolate the implementation details of an algorithm from the code that uses it.  You can replace inheritance</a:t>
            </a:r>
            <a:endParaRPr>
              <a:solidFill>
                <a:schemeClr val="dk2"/>
              </a:solidFill>
            </a:endParaRPr>
          </a:p>
          <a:p>
            <a:pPr indent="0" lvl="0" marL="0" rtl="0" algn="l">
              <a:spcBef>
                <a:spcPts val="0"/>
              </a:spcBef>
              <a:spcAft>
                <a:spcPts val="0"/>
              </a:spcAft>
              <a:buNone/>
            </a:pPr>
            <a:r>
              <a:rPr lang="de">
                <a:solidFill>
                  <a:schemeClr val="dk2"/>
                </a:solidFill>
              </a:rPr>
              <a:t>with composition.  Open/Closed Principle.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de">
                <a:solidFill>
                  <a:schemeClr val="dk2"/>
                </a:solidFill>
              </a:rPr>
              <a:t>Somit können nun such weitere Alghos eingeführt werden, ohne den Kontext Klasse (großartig) ändern zu müssen. You can introduce new strategies without having to change the context.</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de">
                <a:solidFill>
                  <a:schemeClr val="dk2"/>
                </a:solidFill>
              </a:rPr>
              <a:t>Es wird eine Familie von Algorithmen definiert.</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de">
                <a:solidFill>
                  <a:schemeClr val="dk2"/>
                </a:solidFill>
              </a:rPr>
              <a:t>Es können Mehrfachverzweigungen werden vermieden, was die Übersicht unseres Codes erhöht.</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283100" y="712150"/>
            <a:ext cx="8620500" cy="101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4200"/>
              <a:t>Strategy Pattern weil ..</a:t>
            </a:r>
            <a:endParaRPr sz="4200"/>
          </a:p>
        </p:txBody>
      </p:sp>
      <p:sp>
        <p:nvSpPr>
          <p:cNvPr id="191" name="Google Shape;191;p31"/>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a:off x="3210432"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6049089"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txBox="1"/>
          <p:nvPr>
            <p:ph type="title"/>
          </p:nvPr>
        </p:nvSpPr>
        <p:spPr>
          <a:xfrm>
            <a:off x="6125275" y="2061900"/>
            <a:ext cx="2481600" cy="242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if-else Konstrukte in denen völlig unterschiedliches Verhalten angewandt wird sind ein Indiz für die Anwendung des Strategy Patterns.</a:t>
            </a:r>
            <a:endParaRPr sz="1600">
              <a:solidFill>
                <a:schemeClr val="lt1"/>
              </a:solidFill>
            </a:endParaRPr>
          </a:p>
          <a:p>
            <a:pPr indent="0" lvl="0" marL="0" rtl="0" algn="l">
              <a:spcBef>
                <a:spcPts val="1200"/>
              </a:spcBef>
              <a:spcAft>
                <a:spcPts val="1200"/>
              </a:spcAft>
              <a:buNone/>
            </a:pPr>
            <a:r>
              <a:rPr b="0" lang="de" sz="1400"/>
              <a:t>Name der Person</a:t>
            </a:r>
            <a:r>
              <a:rPr b="0" lang="de" sz="1400">
                <a:solidFill>
                  <a:schemeClr val="lt1"/>
                </a:solidFill>
              </a:rPr>
              <a:t>, </a:t>
            </a:r>
            <a:r>
              <a:rPr b="0" lang="de" sz="1400"/>
              <a:t>Berlin</a:t>
            </a:r>
            <a:endParaRPr b="0" sz="1400">
              <a:solidFill>
                <a:schemeClr val="lt1"/>
              </a:solidFill>
            </a:endParaRPr>
          </a:p>
        </p:txBody>
      </p:sp>
      <p:sp>
        <p:nvSpPr>
          <p:cNvPr id="195" name="Google Shape;195;p31"/>
          <p:cNvSpPr txBox="1"/>
          <p:nvPr>
            <p:ph type="title"/>
          </p:nvPr>
        </p:nvSpPr>
        <p:spPr>
          <a:xfrm>
            <a:off x="447975" y="2061900"/>
            <a:ext cx="2481600" cy="200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1600"/>
              <a:t>Familiäre Coden abgrenzen, unabhängig und wiederverwendbar machen - Das nenne ich Refactoring!</a:t>
            </a:r>
            <a:endParaRPr sz="1600">
              <a:solidFill>
                <a:schemeClr val="lt1"/>
              </a:solidFill>
            </a:endParaRPr>
          </a:p>
          <a:p>
            <a:pPr indent="0" lvl="0" marL="0" rtl="0" algn="l">
              <a:spcBef>
                <a:spcPts val="1200"/>
              </a:spcBef>
              <a:spcAft>
                <a:spcPts val="1200"/>
              </a:spcAft>
              <a:buNone/>
            </a:pPr>
            <a:r>
              <a:rPr b="0" lang="de" sz="1400"/>
              <a:t>Name der Person</a:t>
            </a:r>
            <a:r>
              <a:rPr b="0" lang="de" sz="1400">
                <a:solidFill>
                  <a:schemeClr val="lt1"/>
                </a:solidFill>
              </a:rPr>
              <a:t>, </a:t>
            </a:r>
            <a:r>
              <a:rPr b="0" lang="de" sz="1400"/>
              <a:t>Würzburg</a:t>
            </a:r>
            <a:endParaRPr sz="1400">
              <a:solidFill>
                <a:schemeClr val="lt1"/>
              </a:solidFill>
            </a:endParaRPr>
          </a:p>
        </p:txBody>
      </p:sp>
      <p:sp>
        <p:nvSpPr>
          <p:cNvPr id="196" name="Google Shape;196;p31"/>
          <p:cNvSpPr txBox="1"/>
          <p:nvPr>
            <p:ph type="title"/>
          </p:nvPr>
        </p:nvSpPr>
        <p:spPr>
          <a:xfrm>
            <a:off x="3286625" y="2061900"/>
            <a:ext cx="2481600" cy="200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1600"/>
              <a:t>Mehr Struktur im Code und Auslagerung unterschidlicher Verhaltensweisen, die in einem Verhältnis zueinander stehen. Was will man mehr?</a:t>
            </a:r>
            <a:endParaRPr sz="1600">
              <a:solidFill>
                <a:schemeClr val="lt1"/>
              </a:solidFill>
            </a:endParaRPr>
          </a:p>
          <a:p>
            <a:pPr indent="0" lvl="0" marL="0" rtl="0" algn="l">
              <a:spcBef>
                <a:spcPts val="1200"/>
              </a:spcBef>
              <a:spcAft>
                <a:spcPts val="1200"/>
              </a:spcAft>
              <a:buNone/>
            </a:pPr>
            <a:r>
              <a:rPr b="0" lang="de" sz="1400"/>
              <a:t>Name der Person</a:t>
            </a:r>
            <a:r>
              <a:rPr b="0" lang="de" sz="1400">
                <a:solidFill>
                  <a:schemeClr val="lt1"/>
                </a:solidFill>
              </a:rPr>
              <a:t>, </a:t>
            </a:r>
            <a:r>
              <a:rPr b="0" lang="de" sz="1400"/>
              <a:t>München</a:t>
            </a:r>
            <a:endParaRPr b="0" sz="1400">
              <a:solidFill>
                <a:schemeClr val="lt1"/>
              </a:solidFill>
            </a:endParaRPr>
          </a:p>
        </p:txBody>
      </p:sp>
      <p:sp>
        <p:nvSpPr>
          <p:cNvPr id="197" name="Google Shape;197;p31"/>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de" sz="1200">
                <a:solidFill>
                  <a:schemeClr val="lt1"/>
                </a:solidFill>
                <a:latin typeface="Lato"/>
                <a:ea typeface="Lato"/>
                <a:cs typeface="Lato"/>
                <a:sym typeface="Lato"/>
              </a:rPr>
              <a:t>Zitate dienen nur Veranschaulichungszwecken</a:t>
            </a:r>
            <a:endParaRPr i="1" sz="1200">
              <a:solidFill>
                <a:schemeClr val="accent5"/>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ctrTitle"/>
          </p:nvPr>
        </p:nvSpPr>
        <p:spPr>
          <a:xfrm>
            <a:off x="2371725" y="630225"/>
            <a:ext cx="6331500" cy="55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Nachteile</a:t>
            </a:r>
            <a:endParaRPr/>
          </a:p>
        </p:txBody>
      </p:sp>
      <p:sp>
        <p:nvSpPr>
          <p:cNvPr id="203" name="Google Shape;203;p32"/>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de">
                <a:solidFill>
                  <a:schemeClr val="dk2"/>
                </a:solidFill>
              </a:rPr>
              <a:t>If you only have a couple of algorithms and they rarely change,</a:t>
            </a:r>
            <a:endParaRPr>
              <a:solidFill>
                <a:schemeClr val="dk2"/>
              </a:solidFill>
            </a:endParaRPr>
          </a:p>
          <a:p>
            <a:pPr indent="0" lvl="0" marL="0" rtl="0" algn="l">
              <a:spcBef>
                <a:spcPts val="0"/>
              </a:spcBef>
              <a:spcAft>
                <a:spcPts val="0"/>
              </a:spcAft>
              <a:buNone/>
            </a:pPr>
            <a:r>
              <a:rPr lang="de">
                <a:solidFill>
                  <a:schemeClr val="dk2"/>
                </a:solidFill>
              </a:rPr>
              <a:t>there’s no real reason to overcomplicate the program with new</a:t>
            </a:r>
            <a:endParaRPr>
              <a:solidFill>
                <a:schemeClr val="dk2"/>
              </a:solidFill>
            </a:endParaRPr>
          </a:p>
          <a:p>
            <a:pPr indent="0" lvl="0" marL="0" rtl="0" algn="l">
              <a:spcBef>
                <a:spcPts val="0"/>
              </a:spcBef>
              <a:spcAft>
                <a:spcPts val="0"/>
              </a:spcAft>
              <a:buNone/>
            </a:pPr>
            <a:r>
              <a:rPr lang="de">
                <a:solidFill>
                  <a:schemeClr val="dk2"/>
                </a:solidFill>
              </a:rPr>
              <a:t>classes and interfaces that come along with the pattern. (“Overengineering”)</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Clr>
                <a:schemeClr val="dk2"/>
              </a:buClr>
              <a:buSzPct val="61111"/>
              <a:buFont typeface="Arial"/>
              <a:buNone/>
            </a:pPr>
            <a:r>
              <a:rPr lang="de">
                <a:solidFill>
                  <a:schemeClr val="dk2"/>
                </a:solidFill>
              </a:rPr>
              <a:t>bloating your code with extra classes and interfaces.</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de">
                <a:solidFill>
                  <a:schemeClr val="dk2"/>
                </a:solidFill>
              </a:rPr>
              <a:t>Clients must be aware of the differences between strategies to be able to select a proper one.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de">
                <a:solidFill>
                  <a:schemeClr val="dk2"/>
                </a:solidFill>
              </a:rPr>
              <a:t>Klienten müssen die unterschiedlichen Strategien kennen, um zwischen ihnen auswählen und den Kontext initialisieren zu können.</a:t>
            </a:r>
            <a:endParaRPr>
              <a:solidFill>
                <a:schemeClr val="dk2"/>
              </a:solidFill>
            </a:endParaRPr>
          </a:p>
          <a:p>
            <a:pPr indent="0" lvl="0" marL="0" rtl="0" algn="l">
              <a:spcBef>
                <a:spcPts val="0"/>
              </a:spcBef>
              <a:spcAft>
                <a:spcPts val="0"/>
              </a:spcAft>
              <a:buNone/>
            </a:pPr>
            <a:r>
              <a:rPr lang="de">
                <a:solidFill>
                  <a:schemeClr val="dk2"/>
                </a:solidFill>
              </a:rPr>
              <a:t>Gegenüber der Implementierung der Algorithmen im Kontext entsteht hier ein zusätzlicher Kommunikationsaufwand zwischen Strategie und Kontext.</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283100" y="712150"/>
            <a:ext cx="8620500" cy="101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4200"/>
              <a:t>Mein Strategy Pattern</a:t>
            </a:r>
            <a:endParaRPr sz="4200"/>
          </a:p>
        </p:txBody>
      </p:sp>
      <p:sp>
        <p:nvSpPr>
          <p:cNvPr id="209" name="Google Shape;209;p33"/>
          <p:cNvSpPr/>
          <p:nvPr/>
        </p:nvSpPr>
        <p:spPr>
          <a:xfrm>
            <a:off x="371775"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a:off x="3210432"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txBox="1"/>
          <p:nvPr>
            <p:ph type="title"/>
          </p:nvPr>
        </p:nvSpPr>
        <p:spPr>
          <a:xfrm>
            <a:off x="6125275" y="2061900"/>
            <a:ext cx="2481600" cy="242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if-else Konstrukte in denen völlig unterschiedliches Verhalten angewandt wird sind ein Indiz für die Anwendung des Strategy Patterns.</a:t>
            </a:r>
            <a:endParaRPr sz="1600">
              <a:solidFill>
                <a:schemeClr val="lt1"/>
              </a:solidFill>
            </a:endParaRPr>
          </a:p>
          <a:p>
            <a:pPr indent="0" lvl="0" marL="0" rtl="0" algn="l">
              <a:spcBef>
                <a:spcPts val="1200"/>
              </a:spcBef>
              <a:spcAft>
                <a:spcPts val="1200"/>
              </a:spcAft>
              <a:buNone/>
            </a:pPr>
            <a:r>
              <a:rPr b="0" lang="de" sz="1400"/>
              <a:t>Name der Person</a:t>
            </a:r>
            <a:r>
              <a:rPr b="0" lang="de" sz="1400">
                <a:solidFill>
                  <a:schemeClr val="lt1"/>
                </a:solidFill>
              </a:rPr>
              <a:t>, </a:t>
            </a:r>
            <a:r>
              <a:rPr b="0" lang="de" sz="1400"/>
              <a:t>Berlin</a:t>
            </a:r>
            <a:endParaRPr b="0" sz="1400">
              <a:solidFill>
                <a:schemeClr val="lt1"/>
              </a:solidFill>
            </a:endParaRPr>
          </a:p>
        </p:txBody>
      </p:sp>
      <p:sp>
        <p:nvSpPr>
          <p:cNvPr id="213" name="Google Shape;213;p33"/>
          <p:cNvSpPr txBox="1"/>
          <p:nvPr>
            <p:ph type="title"/>
          </p:nvPr>
        </p:nvSpPr>
        <p:spPr>
          <a:xfrm>
            <a:off x="447975" y="2061900"/>
            <a:ext cx="2481600" cy="200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1600"/>
              <a:t>Familiäre Coden abgrenzen, unabhängig und wiederverwendbar machen - Das nenne ich Refactoring!</a:t>
            </a:r>
            <a:endParaRPr sz="1600">
              <a:solidFill>
                <a:schemeClr val="lt1"/>
              </a:solidFill>
            </a:endParaRPr>
          </a:p>
          <a:p>
            <a:pPr indent="0" lvl="0" marL="0" rtl="0" algn="l">
              <a:spcBef>
                <a:spcPts val="1200"/>
              </a:spcBef>
              <a:spcAft>
                <a:spcPts val="1200"/>
              </a:spcAft>
              <a:buNone/>
            </a:pPr>
            <a:r>
              <a:rPr b="0" lang="de" sz="1400"/>
              <a:t>Name der Person</a:t>
            </a:r>
            <a:r>
              <a:rPr b="0" lang="de" sz="1400">
                <a:solidFill>
                  <a:schemeClr val="lt1"/>
                </a:solidFill>
              </a:rPr>
              <a:t>, </a:t>
            </a:r>
            <a:r>
              <a:rPr b="0" lang="de" sz="1400"/>
              <a:t>Würzburg</a:t>
            </a:r>
            <a:endParaRPr sz="1400">
              <a:solidFill>
                <a:schemeClr val="lt1"/>
              </a:solidFill>
            </a:endParaRPr>
          </a:p>
        </p:txBody>
      </p:sp>
      <p:sp>
        <p:nvSpPr>
          <p:cNvPr id="214" name="Google Shape;214;p33"/>
          <p:cNvSpPr txBox="1"/>
          <p:nvPr>
            <p:ph type="title"/>
          </p:nvPr>
        </p:nvSpPr>
        <p:spPr>
          <a:xfrm>
            <a:off x="3286625" y="2061900"/>
            <a:ext cx="2481600" cy="200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1600"/>
              <a:t>Mehr Struktur im Code und Auslagerung unterschidlicher Verhaltensweisen, die in einem Verhältnis zueinander stehen. Was will man mehr?</a:t>
            </a:r>
            <a:endParaRPr sz="1600">
              <a:solidFill>
                <a:schemeClr val="lt1"/>
              </a:solidFill>
            </a:endParaRPr>
          </a:p>
          <a:p>
            <a:pPr indent="0" lvl="0" marL="0" rtl="0" algn="l">
              <a:spcBef>
                <a:spcPts val="1200"/>
              </a:spcBef>
              <a:spcAft>
                <a:spcPts val="1200"/>
              </a:spcAft>
              <a:buNone/>
            </a:pPr>
            <a:r>
              <a:rPr b="0" lang="de" sz="1400"/>
              <a:t>Name der Person</a:t>
            </a:r>
            <a:r>
              <a:rPr b="0" lang="de" sz="1400">
                <a:solidFill>
                  <a:schemeClr val="lt1"/>
                </a:solidFill>
              </a:rPr>
              <a:t>, </a:t>
            </a:r>
            <a:r>
              <a:rPr b="0" lang="de" sz="1400"/>
              <a:t>München</a:t>
            </a:r>
            <a:endParaRPr b="0" sz="1400">
              <a:solidFill>
                <a:schemeClr val="lt1"/>
              </a:solidFill>
            </a:endParaRPr>
          </a:p>
        </p:txBody>
      </p:sp>
      <p:sp>
        <p:nvSpPr>
          <p:cNvPr id="215" name="Google Shape;215;p33"/>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de" sz="1200">
                <a:solidFill>
                  <a:schemeClr val="lt1"/>
                </a:solidFill>
                <a:latin typeface="Lato"/>
                <a:ea typeface="Lato"/>
                <a:cs typeface="Lato"/>
                <a:sym typeface="Lato"/>
              </a:rPr>
              <a:t>Zitate dienen nur Veranschaulichungszwecken</a:t>
            </a:r>
            <a:endParaRPr i="1" sz="1200">
              <a:solidFill>
                <a:schemeClr val="accent5"/>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283100" y="712150"/>
            <a:ext cx="8620500" cy="101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4200"/>
              <a:t>Mein Strategy Pattern</a:t>
            </a:r>
            <a:endParaRPr sz="4200"/>
          </a:p>
        </p:txBody>
      </p:sp>
      <p:sp>
        <p:nvSpPr>
          <p:cNvPr id="221" name="Google Shape;221;p34"/>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txBox="1"/>
          <p:nvPr>
            <p:ph type="title"/>
          </p:nvPr>
        </p:nvSpPr>
        <p:spPr>
          <a:xfrm>
            <a:off x="6125275" y="2061900"/>
            <a:ext cx="2481600" cy="242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if-else Konstrukte in denen völlig unterschiedliches Verhalten angewandt wird sind ein Indiz für die Anwendung des Strategy Patterns.</a:t>
            </a:r>
            <a:endParaRPr sz="1600">
              <a:solidFill>
                <a:schemeClr val="lt1"/>
              </a:solidFill>
            </a:endParaRPr>
          </a:p>
          <a:p>
            <a:pPr indent="0" lvl="0" marL="0" rtl="0" algn="l">
              <a:spcBef>
                <a:spcPts val="1200"/>
              </a:spcBef>
              <a:spcAft>
                <a:spcPts val="1200"/>
              </a:spcAft>
              <a:buNone/>
            </a:pPr>
            <a:r>
              <a:rPr b="0" lang="de" sz="1400"/>
              <a:t>Name der Person</a:t>
            </a:r>
            <a:r>
              <a:rPr b="0" lang="de" sz="1400">
                <a:solidFill>
                  <a:schemeClr val="lt1"/>
                </a:solidFill>
              </a:rPr>
              <a:t>, </a:t>
            </a:r>
            <a:r>
              <a:rPr b="0" lang="de" sz="1400"/>
              <a:t>Berlin</a:t>
            </a:r>
            <a:endParaRPr b="0" sz="1400">
              <a:solidFill>
                <a:schemeClr val="lt1"/>
              </a:solidFill>
            </a:endParaRPr>
          </a:p>
        </p:txBody>
      </p:sp>
      <p:sp>
        <p:nvSpPr>
          <p:cNvPr id="225" name="Google Shape;225;p34"/>
          <p:cNvSpPr txBox="1"/>
          <p:nvPr>
            <p:ph type="title"/>
          </p:nvPr>
        </p:nvSpPr>
        <p:spPr>
          <a:xfrm>
            <a:off x="447975" y="2061900"/>
            <a:ext cx="2481600" cy="200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1600"/>
              <a:t>Familiäre Coden abgrenzen, unabhängig und wiederverwendbar machen - Das nenne ich Refactoring!</a:t>
            </a:r>
            <a:endParaRPr sz="1600">
              <a:solidFill>
                <a:schemeClr val="lt1"/>
              </a:solidFill>
            </a:endParaRPr>
          </a:p>
          <a:p>
            <a:pPr indent="0" lvl="0" marL="0" rtl="0" algn="l">
              <a:spcBef>
                <a:spcPts val="1200"/>
              </a:spcBef>
              <a:spcAft>
                <a:spcPts val="1200"/>
              </a:spcAft>
              <a:buNone/>
            </a:pPr>
            <a:r>
              <a:rPr b="0" lang="de" sz="1400"/>
              <a:t>Name der Person</a:t>
            </a:r>
            <a:r>
              <a:rPr b="0" lang="de" sz="1400">
                <a:solidFill>
                  <a:schemeClr val="lt1"/>
                </a:solidFill>
              </a:rPr>
              <a:t>, </a:t>
            </a:r>
            <a:r>
              <a:rPr b="0" lang="de" sz="1400"/>
              <a:t>Würzburg</a:t>
            </a:r>
            <a:endParaRPr sz="1400">
              <a:solidFill>
                <a:schemeClr val="lt1"/>
              </a:solidFill>
            </a:endParaRPr>
          </a:p>
        </p:txBody>
      </p:sp>
      <p:sp>
        <p:nvSpPr>
          <p:cNvPr id="226" name="Google Shape;226;p34"/>
          <p:cNvSpPr txBox="1"/>
          <p:nvPr>
            <p:ph type="title"/>
          </p:nvPr>
        </p:nvSpPr>
        <p:spPr>
          <a:xfrm>
            <a:off x="3286625" y="2061900"/>
            <a:ext cx="2481600" cy="200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1600"/>
              <a:t>Mehr Struktur im Code und Auslagerung unterschidlicher Verhaltensweisen, die in einem Verhältnis zueinander stehen. Was will man mehr?</a:t>
            </a:r>
            <a:endParaRPr sz="1600">
              <a:solidFill>
                <a:schemeClr val="lt1"/>
              </a:solidFill>
            </a:endParaRPr>
          </a:p>
          <a:p>
            <a:pPr indent="0" lvl="0" marL="0" rtl="0" algn="l">
              <a:spcBef>
                <a:spcPts val="1200"/>
              </a:spcBef>
              <a:spcAft>
                <a:spcPts val="1200"/>
              </a:spcAft>
              <a:buNone/>
            </a:pPr>
            <a:r>
              <a:rPr b="0" lang="de" sz="1400"/>
              <a:t>Name der Person</a:t>
            </a:r>
            <a:r>
              <a:rPr b="0" lang="de" sz="1400">
                <a:solidFill>
                  <a:schemeClr val="lt1"/>
                </a:solidFill>
              </a:rPr>
              <a:t>, </a:t>
            </a:r>
            <a:r>
              <a:rPr b="0" lang="de" sz="1400"/>
              <a:t>München</a:t>
            </a:r>
            <a:endParaRPr b="0" sz="1400">
              <a:solidFill>
                <a:schemeClr val="lt1"/>
              </a:solidFill>
            </a:endParaRPr>
          </a:p>
        </p:txBody>
      </p:sp>
      <p:sp>
        <p:nvSpPr>
          <p:cNvPr id="227" name="Google Shape;227;p34"/>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de" sz="1200">
                <a:solidFill>
                  <a:schemeClr val="lt1"/>
                </a:solidFill>
                <a:latin typeface="Lato"/>
                <a:ea typeface="Lato"/>
                <a:cs typeface="Lato"/>
                <a:sym typeface="Lato"/>
              </a:rPr>
              <a:t>Zitate dienen nur Veranschaulichungszwecken</a:t>
            </a:r>
            <a:endParaRPr i="1" sz="1200">
              <a:solidFill>
                <a:schemeClr val="accent5"/>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5"/>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233" name="Google Shape;233;p35"/>
          <p:cNvSpPr txBox="1"/>
          <p:nvPr>
            <p:ph type="title"/>
          </p:nvPr>
        </p:nvSpPr>
        <p:spPr>
          <a:xfrm>
            <a:off x="283100" y="712150"/>
            <a:ext cx="8860800" cy="3835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200"/>
              <a:t>Du kannst mithelfen, das Wissen über Modernisierungs- und Design-Patterns weiter</a:t>
            </a:r>
            <a:br>
              <a:rPr lang="de" sz="4200"/>
            </a:br>
            <a:r>
              <a:rPr lang="de" sz="4200"/>
              <a:t>zu verbessern, indem </a:t>
            </a:r>
            <a:br>
              <a:rPr lang="de" sz="4200"/>
            </a:br>
            <a:r>
              <a:rPr lang="de" sz="4200"/>
              <a:t>Du der</a:t>
            </a:r>
            <a:r>
              <a:rPr lang="de" sz="4200"/>
              <a:t> </a:t>
            </a:r>
            <a:r>
              <a:rPr lang="de" sz="4200">
                <a:solidFill>
                  <a:schemeClr val="dk1"/>
                </a:solidFill>
                <a:uFill>
                  <a:noFill/>
                </a:uFill>
                <a:hlinkClick r:id="rId4">
                  <a:extLst>
                    <a:ext uri="{A12FA001-AC4F-418D-AE19-62706E023703}">
                      <ahyp:hlinkClr val="tx"/>
                    </a:ext>
                  </a:extLst>
                </a:hlinkClick>
              </a:rPr>
              <a:t>Gruppe Dev</a:t>
            </a:r>
            <a:r>
              <a:rPr lang="de" sz="4200"/>
              <a:t> </a:t>
            </a:r>
            <a:br>
              <a:rPr lang="de" sz="4200"/>
            </a:br>
            <a:r>
              <a:rPr lang="de" sz="4200"/>
              <a:t>beitrittst.</a:t>
            </a:r>
            <a:endParaRPr sz="4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ctrTitle"/>
          </p:nvPr>
        </p:nvSpPr>
        <p:spPr>
          <a:xfrm>
            <a:off x="2371725" y="630225"/>
            <a:ext cx="6331500" cy="55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Definition</a:t>
            </a:r>
            <a:endParaRPr/>
          </a:p>
        </p:txBody>
      </p:sp>
      <p:sp>
        <p:nvSpPr>
          <p:cNvPr id="102" name="Google Shape;102;p18"/>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de">
                <a:solidFill>
                  <a:schemeClr val="dk2"/>
                </a:solidFill>
              </a:rPr>
              <a:t>Das Strategy Pattern definiert eine Familie</a:t>
            </a:r>
            <a:endParaRPr>
              <a:solidFill>
                <a:schemeClr val="dk2"/>
              </a:solidFill>
            </a:endParaRPr>
          </a:p>
          <a:p>
            <a:pPr indent="0" lvl="0" marL="0" rtl="0" algn="l">
              <a:spcBef>
                <a:spcPts val="0"/>
              </a:spcBef>
              <a:spcAft>
                <a:spcPts val="0"/>
              </a:spcAft>
              <a:buClr>
                <a:schemeClr val="dk2"/>
              </a:buClr>
              <a:buSzPts val="1100"/>
              <a:buFont typeface="Arial"/>
              <a:buNone/>
            </a:pPr>
            <a:r>
              <a:rPr lang="de">
                <a:solidFill>
                  <a:schemeClr val="dk2"/>
                </a:solidFill>
              </a:rPr>
              <a:t>austauschbarer Algorithmen und kapselt diese in Klassen,</a:t>
            </a:r>
            <a:endParaRPr>
              <a:solidFill>
                <a:schemeClr val="dk2"/>
              </a:solidFill>
            </a:endParaRPr>
          </a:p>
          <a:p>
            <a:pPr indent="0" lvl="0" marL="0" rtl="0" algn="l">
              <a:spcBef>
                <a:spcPts val="0"/>
              </a:spcBef>
              <a:spcAft>
                <a:spcPts val="0"/>
              </a:spcAft>
              <a:buNone/>
            </a:pPr>
            <a:r>
              <a:rPr lang="de">
                <a:solidFill>
                  <a:schemeClr val="dk2"/>
                </a:solidFill>
              </a:rPr>
              <a:t>die zur Laufzeit dynamisch geladen werden können.</a:t>
            </a:r>
            <a:endParaRPr>
              <a:solidFill>
                <a:schemeClr val="dk2"/>
              </a:solidFill>
            </a:endParaRPr>
          </a:p>
        </p:txBody>
      </p:sp>
      <p:pic>
        <p:nvPicPr>
          <p:cNvPr id="103" name="Google Shape;103;p18"/>
          <p:cNvPicPr preferRelativeResize="0"/>
          <p:nvPr/>
        </p:nvPicPr>
        <p:blipFill rotWithShape="1">
          <a:blip r:embed="rId3">
            <a:alphaModFix/>
          </a:blip>
          <a:srcRect b="-1359" l="66957" r="5750" t="1360"/>
          <a:stretch/>
        </p:blipFill>
        <p:spPr>
          <a:xfrm>
            <a:off x="397250" y="414300"/>
            <a:ext cx="1888747" cy="433504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idx="4294967295" type="title"/>
          </p:nvPr>
        </p:nvSpPr>
        <p:spPr>
          <a:xfrm>
            <a:off x="535775" y="712150"/>
            <a:ext cx="5197200" cy="768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de" sz="3600">
                <a:solidFill>
                  <a:schemeClr val="dk1"/>
                </a:solidFill>
              </a:rPr>
              <a:t>Ihre Idee an die Frau und den Mann bringen</a:t>
            </a:r>
            <a:endParaRPr sz="2400"/>
          </a:p>
        </p:txBody>
      </p:sp>
      <p:sp>
        <p:nvSpPr>
          <p:cNvPr id="239" name="Google Shape;239;p36"/>
          <p:cNvSpPr txBox="1"/>
          <p:nvPr>
            <p:ph idx="4294967295" type="title"/>
          </p:nvPr>
        </p:nvSpPr>
        <p:spPr>
          <a:xfrm>
            <a:off x="535775" y="2025425"/>
            <a:ext cx="4969800" cy="2830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b="0" lang="de" sz="1800">
                <a:latin typeface="Lato"/>
                <a:ea typeface="Lato"/>
                <a:cs typeface="Lato"/>
                <a:sym typeface="Lato"/>
              </a:rPr>
              <a:t>Diese Vorlage wurde in Zusammenarbeit mit Chip und Dan Heath erstellt, den Autoren des Bestsellers "Made To Stick: Why Some Ideas Survive and Others Die". Sie soll Nutzern dabei helfen, einprägsame Präsentationen für neue Produkte, Dienstleistungen oder Ideen zu erstellen und zu halten.</a:t>
            </a:r>
            <a:endParaRPr sz="1700">
              <a:latin typeface="Lato"/>
              <a:ea typeface="Lato"/>
              <a:cs typeface="Lato"/>
              <a:sym typeface="Lato"/>
            </a:endParaRPr>
          </a:p>
        </p:txBody>
      </p:sp>
      <p:pic>
        <p:nvPicPr>
          <p:cNvPr descr="Buch mit dem Titel &quot;Made to Stick&quot;, auf der Unterkante stehend" id="240" name="Google Shape;240;p36"/>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ctrTitle"/>
          </p:nvPr>
        </p:nvSpPr>
        <p:spPr>
          <a:xfrm>
            <a:off x="2371725" y="630225"/>
            <a:ext cx="6331500" cy="55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Quellen und mehr Info</a:t>
            </a:r>
            <a:endParaRPr/>
          </a:p>
        </p:txBody>
      </p:sp>
      <p:sp>
        <p:nvSpPr>
          <p:cNvPr id="246" name="Google Shape;246;p37"/>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2400" u="sng">
                <a:solidFill>
                  <a:srgbClr val="FFFFFF"/>
                </a:solidFill>
                <a:hlinkClick r:id="rId3">
                  <a:extLst>
                    <a:ext uri="{A12FA001-AC4F-418D-AE19-62706E023703}">
                      <ahyp:hlinkClr val="tx"/>
                    </a:ext>
                  </a:extLst>
                </a:hlinkClick>
              </a:rPr>
              <a:t>Strategy Pattern - Refactoring Guru</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283100" y="782800"/>
            <a:ext cx="8036700" cy="38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4200"/>
              <a:t>Wie viele Sprachen benötigt man,</a:t>
            </a:r>
            <a:r>
              <a:rPr lang="de" sz="4200"/>
              <a:t> </a:t>
            </a:r>
            <a:r>
              <a:rPr lang="de" sz="4200">
                <a:solidFill>
                  <a:schemeClr val="accent5"/>
                </a:solidFill>
              </a:rPr>
              <a:t>um mit dem Rest der Welt</a:t>
            </a:r>
            <a:r>
              <a:rPr lang="de" sz="4200">
                <a:solidFill>
                  <a:schemeClr val="accent5"/>
                </a:solidFill>
              </a:rPr>
              <a:t> </a:t>
            </a:r>
            <a:r>
              <a:rPr lang="de" sz="4200">
                <a:solidFill>
                  <a:schemeClr val="accent5"/>
                </a:solidFill>
              </a:rPr>
              <a:t>zu kommunizieren</a:t>
            </a:r>
            <a:r>
              <a:rPr lang="de" sz="4200">
                <a:solidFill>
                  <a:schemeClr val="accent5"/>
                </a:solidFill>
              </a:rPr>
              <a:t>?</a:t>
            </a:r>
            <a:endParaRPr sz="4200">
              <a:solidFill>
                <a:schemeClr val="accent5"/>
              </a:solidFill>
            </a:endParaRPr>
          </a:p>
        </p:txBody>
      </p:sp>
      <p:grpSp>
        <p:nvGrpSpPr>
          <p:cNvPr id="252" name="Google Shape;252;p38"/>
          <p:cNvGrpSpPr/>
          <p:nvPr/>
        </p:nvGrpSpPr>
        <p:grpSpPr>
          <a:xfrm>
            <a:off x="6781388" y="2464029"/>
            <a:ext cx="2212050" cy="2537076"/>
            <a:chOff x="6803275" y="395363"/>
            <a:chExt cx="2212050" cy="2537076"/>
          </a:xfrm>
        </p:grpSpPr>
        <p:pic>
          <p:nvPicPr>
            <p:cNvPr id="253" name="Google Shape;253;p38"/>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Stück Klebeband, mit dem eine Notiz auf der Folie befestigt ist" id="254" name="Google Shape;254;p38"/>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255" name="Google Shape;255;p3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de">
                  <a:solidFill>
                    <a:schemeClr val="dk1"/>
                  </a:solidFill>
                  <a:latin typeface="Raleway"/>
                  <a:ea typeface="Raleway"/>
                  <a:cs typeface="Raleway"/>
                  <a:sym typeface="Raleway"/>
                </a:rPr>
                <a:t>Tipp</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de" sz="1000">
                  <a:solidFill>
                    <a:schemeClr val="dk2"/>
                  </a:solidFill>
                  <a:latin typeface="Raleway"/>
                  <a:ea typeface="Raleway"/>
                  <a:cs typeface="Raleway"/>
                  <a:sym typeface="Raleway"/>
                </a:rPr>
                <a:t>In diesem Beispiel </a:t>
              </a:r>
              <a:br>
                <a:rPr lang="de" sz="1000">
                  <a:solidFill>
                    <a:schemeClr val="dk2"/>
                  </a:solidFill>
                  <a:latin typeface="Raleway"/>
                  <a:ea typeface="Raleway"/>
                  <a:cs typeface="Raleway"/>
                  <a:sym typeface="Raleway"/>
                </a:rPr>
              </a:br>
              <a:r>
                <a:rPr lang="de" sz="1000">
                  <a:solidFill>
                    <a:schemeClr val="dk2"/>
                  </a:solidFill>
                  <a:latin typeface="Raleway"/>
                  <a:ea typeface="Raleway"/>
                  <a:cs typeface="Raleway"/>
                  <a:sym typeface="Raleway"/>
                </a:rPr>
                <a:t>punkten wir mit etwas </a:t>
              </a:r>
              <a:r>
                <a:rPr b="1" lang="de" sz="1000">
                  <a:solidFill>
                    <a:schemeClr val="dk2"/>
                  </a:solidFill>
                  <a:latin typeface="Raleway"/>
                  <a:ea typeface="Raleway"/>
                  <a:cs typeface="Raleway"/>
                  <a:sym typeface="Raleway"/>
                </a:rPr>
                <a:t>Überraschendem</a:t>
              </a:r>
              <a:r>
                <a:rPr b="1" lang="de" sz="1000">
                  <a:solidFill>
                    <a:schemeClr val="dk2"/>
                  </a:solidFill>
                  <a:latin typeface="Raleway"/>
                  <a:ea typeface="Raleway"/>
                  <a:cs typeface="Raleway"/>
                  <a:sym typeface="Raleway"/>
                </a:rPr>
                <a:t>.</a:t>
              </a:r>
              <a:r>
                <a:rPr lang="de" sz="1000">
                  <a:solidFill>
                    <a:schemeClr val="dk2"/>
                  </a:solidFill>
                  <a:latin typeface="Raleway"/>
                  <a:ea typeface="Raleway"/>
                  <a:cs typeface="Raleway"/>
                  <a:sym typeface="Raleway"/>
                </a:rPr>
                <a:t> </a:t>
              </a:r>
              <a:endParaRPr sz="1000">
                <a:solidFill>
                  <a:schemeClr val="dk2"/>
                </a:solidFill>
                <a:latin typeface="Raleway"/>
                <a:ea typeface="Raleway"/>
                <a:cs typeface="Raleway"/>
                <a:sym typeface="Raleway"/>
              </a:endParaRPr>
            </a:p>
            <a:p>
              <a:pPr indent="0" lvl="0" marL="0" rtl="0" algn="l">
                <a:spcBef>
                  <a:spcPts val="600"/>
                </a:spcBef>
                <a:spcAft>
                  <a:spcPts val="800"/>
                </a:spcAft>
                <a:buNone/>
              </a:pPr>
              <a:r>
                <a:rPr lang="de" sz="1000">
                  <a:solidFill>
                    <a:schemeClr val="dk2"/>
                  </a:solidFill>
                  <a:latin typeface="Raleway"/>
                  <a:ea typeface="Raleway"/>
                  <a:cs typeface="Raleway"/>
                  <a:sym typeface="Raleway"/>
                </a:rPr>
                <a:t>Während das Publikum versucht, eine Zahl zu ermitteln, werden wir es </a:t>
              </a:r>
              <a:br>
                <a:rPr lang="de" sz="1000">
                  <a:solidFill>
                    <a:schemeClr val="dk2"/>
                  </a:solidFill>
                  <a:latin typeface="Raleway"/>
                  <a:ea typeface="Raleway"/>
                  <a:cs typeface="Raleway"/>
                  <a:sym typeface="Raleway"/>
                </a:rPr>
              </a:br>
              <a:r>
                <a:rPr lang="de" sz="1000">
                  <a:solidFill>
                    <a:schemeClr val="dk2"/>
                  </a:solidFill>
                  <a:latin typeface="Raleway"/>
                  <a:ea typeface="Raleway"/>
                  <a:cs typeface="Raleway"/>
                  <a:sym typeface="Raleway"/>
                </a:rPr>
                <a:t>mit der nächsten Folie überraschen</a:t>
              </a:r>
              <a:r>
                <a:rPr lang="de" sz="1000">
                  <a:solidFill>
                    <a:schemeClr val="dk2"/>
                  </a:solidFill>
                  <a:latin typeface="Raleway"/>
                  <a:ea typeface="Raleway"/>
                  <a:cs typeface="Raleway"/>
                  <a:sym typeface="Raleway"/>
                </a:rPr>
                <a:t>.</a:t>
              </a:r>
              <a:endParaRPr b="1" sz="1000">
                <a:solidFill>
                  <a:schemeClr val="dk2"/>
                </a:solidFill>
                <a:latin typeface="Raleway"/>
                <a:ea typeface="Raleway"/>
                <a:cs typeface="Raleway"/>
                <a:sym typeface="Raleway"/>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283099" y="789850"/>
            <a:ext cx="8622300" cy="38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4200">
                <a:solidFill>
                  <a:schemeClr val="accent5"/>
                </a:solidFill>
              </a:rPr>
              <a:t>Eine einzige!</a:t>
            </a:r>
            <a:r>
              <a:rPr lang="de" sz="4200"/>
              <a:t> </a:t>
            </a:r>
            <a:r>
              <a:rPr lang="de" sz="4200"/>
              <a:t>Ihre eigene –</a:t>
            </a:r>
            <a:endParaRPr sz="4200"/>
          </a:p>
          <a:p>
            <a:pPr indent="0" lvl="0" marL="0" rtl="0" algn="l">
              <a:spcBef>
                <a:spcPts val="1000"/>
              </a:spcBef>
              <a:spcAft>
                <a:spcPts val="1000"/>
              </a:spcAft>
              <a:buNone/>
            </a:pPr>
            <a:r>
              <a:rPr b="0" lang="de" sz="2400"/>
              <a:t>mit ein wenig Unterstützung durch Ihr Smartphone.</a:t>
            </a:r>
            <a:endParaRPr b="0" sz="2400"/>
          </a:p>
        </p:txBody>
      </p:sp>
      <p:grpSp>
        <p:nvGrpSpPr>
          <p:cNvPr id="261" name="Google Shape;261;p39"/>
          <p:cNvGrpSpPr/>
          <p:nvPr/>
        </p:nvGrpSpPr>
        <p:grpSpPr>
          <a:xfrm>
            <a:off x="6781388" y="2464035"/>
            <a:ext cx="2212050" cy="2537076"/>
            <a:chOff x="6803275" y="395363"/>
            <a:chExt cx="2212050" cy="2537076"/>
          </a:xfrm>
        </p:grpSpPr>
        <p:pic>
          <p:nvPicPr>
            <p:cNvPr id="262" name="Google Shape;262;p39"/>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Stück Klebeband, mit dem eine Notiz auf der Folie befestigt ist" id="263" name="Google Shape;263;p39"/>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264" name="Google Shape;264;p39"/>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de">
                  <a:solidFill>
                    <a:schemeClr val="dk1"/>
                  </a:solidFill>
                  <a:latin typeface="Raleway"/>
                  <a:ea typeface="Raleway"/>
                  <a:cs typeface="Raleway"/>
                  <a:sym typeface="Raleway"/>
                </a:rPr>
                <a:t>Tipp</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de" sz="1000">
                  <a:solidFill>
                    <a:schemeClr val="dk2"/>
                  </a:solidFill>
                  <a:latin typeface="Raleway"/>
                  <a:ea typeface="Raleway"/>
                  <a:cs typeface="Raleway"/>
                  <a:sym typeface="Raleway"/>
                </a:rPr>
                <a:t>Denken Sie daran:</a:t>
              </a:r>
              <a:r>
                <a:rPr lang="de" sz="1000">
                  <a:solidFill>
                    <a:schemeClr val="dk2"/>
                  </a:solidFill>
                  <a:latin typeface="Raleway"/>
                  <a:ea typeface="Raleway"/>
                  <a:cs typeface="Raleway"/>
                  <a:sym typeface="Raleway"/>
                </a:rPr>
                <a:t> </a:t>
              </a:r>
              <a:br>
                <a:rPr lang="de" sz="1000">
                  <a:solidFill>
                    <a:schemeClr val="dk2"/>
                  </a:solidFill>
                  <a:latin typeface="Raleway"/>
                  <a:ea typeface="Raleway"/>
                  <a:cs typeface="Raleway"/>
                  <a:sym typeface="Raleway"/>
                </a:rPr>
              </a:br>
              <a:r>
                <a:rPr lang="de" sz="1000">
                  <a:solidFill>
                    <a:schemeClr val="dk2"/>
                  </a:solidFill>
                  <a:latin typeface="Raleway"/>
                  <a:ea typeface="Raleway"/>
                  <a:cs typeface="Raleway"/>
                  <a:sym typeface="Raleway"/>
                </a:rPr>
                <a:t>Was nach gesundem Menschenverstand klingt, dem wird kaum Beachtung geschenkt.</a:t>
              </a:r>
              <a:r>
                <a:rPr lang="de" sz="1000">
                  <a:solidFill>
                    <a:schemeClr val="dk2"/>
                  </a:solidFill>
                  <a:latin typeface="Raleway"/>
                  <a:ea typeface="Raleway"/>
                  <a:cs typeface="Raleway"/>
                  <a:sym typeface="Raleway"/>
                </a:rPr>
                <a:t> </a:t>
              </a:r>
              <a:endParaRPr sz="1000">
                <a:solidFill>
                  <a:schemeClr val="dk2"/>
                </a:solidFill>
                <a:latin typeface="Raleway"/>
                <a:ea typeface="Raleway"/>
                <a:cs typeface="Raleway"/>
                <a:sym typeface="Raleway"/>
              </a:endParaRPr>
            </a:p>
            <a:p>
              <a:pPr indent="0" lvl="0" marL="0" rtl="0" algn="l">
                <a:spcBef>
                  <a:spcPts val="600"/>
                </a:spcBef>
                <a:spcAft>
                  <a:spcPts val="800"/>
                </a:spcAft>
                <a:buNone/>
              </a:pPr>
              <a:r>
                <a:rPr lang="de" sz="1000">
                  <a:solidFill>
                    <a:schemeClr val="dk2"/>
                  </a:solidFill>
                  <a:latin typeface="Raleway"/>
                  <a:ea typeface="Raleway"/>
                  <a:cs typeface="Raleway"/>
                  <a:sym typeface="Raleway"/>
                </a:rPr>
                <a:t>Versuchen Sie deshalb, das Überraschende an Ihrem Thema hervorzuheben.</a:t>
              </a:r>
              <a:endParaRPr b="1" sz="1000">
                <a:solidFill>
                  <a:schemeClr val="dk2"/>
                </a:solidFill>
                <a:latin typeface="Raleway"/>
                <a:ea typeface="Raleway"/>
                <a:cs typeface="Raleway"/>
                <a:sym typeface="Raleway"/>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Screen Shot 2015-11-20 at 9.47.21 AM.png" id="269" name="Google Shape;269;p40"/>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270" name="Google Shape;270;p40"/>
          <p:cNvSpPr txBox="1"/>
          <p:nvPr>
            <p:ph type="title"/>
          </p:nvPr>
        </p:nvSpPr>
        <p:spPr>
          <a:xfrm>
            <a:off x="283100" y="782800"/>
            <a:ext cx="6747000" cy="38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4200"/>
              <a:t>Die Sprachbarriere sorgte dafür, dass sich Marco allein fühlte und sein Geschäft schlecht lief.</a:t>
            </a:r>
            <a:endParaRPr sz="4200"/>
          </a:p>
        </p:txBody>
      </p:sp>
      <p:grpSp>
        <p:nvGrpSpPr>
          <p:cNvPr id="271" name="Google Shape;271;p40"/>
          <p:cNvGrpSpPr/>
          <p:nvPr/>
        </p:nvGrpSpPr>
        <p:grpSpPr>
          <a:xfrm>
            <a:off x="6781388" y="2464035"/>
            <a:ext cx="2212050" cy="2537076"/>
            <a:chOff x="6803275" y="395363"/>
            <a:chExt cx="2212050" cy="2537076"/>
          </a:xfrm>
        </p:grpSpPr>
        <p:pic>
          <p:nvPicPr>
            <p:cNvPr id="272" name="Google Shape;272;p40"/>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Stück Klebeband, mit dem eine Notiz auf der Folie befestigt ist" id="273" name="Google Shape;273;p40"/>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74" name="Google Shape;274;p4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a:solidFill>
                    <a:schemeClr val="dk1"/>
                  </a:solidFill>
                  <a:latin typeface="Raleway"/>
                  <a:ea typeface="Raleway"/>
                  <a:cs typeface="Raleway"/>
                  <a:sym typeface="Raleway"/>
                </a:rPr>
                <a:t>Tipp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de" sz="1000">
                  <a:solidFill>
                    <a:schemeClr val="dk2"/>
                  </a:solidFill>
                  <a:latin typeface="Raleway"/>
                  <a:ea typeface="Raleway"/>
                  <a:cs typeface="Raleway"/>
                  <a:sym typeface="Raleway"/>
                </a:rPr>
                <a:t>Ziehen Sie am besten Geschichten von Menschen in völlig unterschiedlichen Situationen heran, und zeigen Sie für jeden einzelnen Fall, wie Ihr Vorschlag dazu beiträgt, die Probleme dieser Menschen zu lösen.</a:t>
              </a:r>
              <a:endParaRPr b="1" sz="1000">
                <a:solidFill>
                  <a:schemeClr val="dk1"/>
                </a:solidFill>
                <a:latin typeface="Raleway"/>
                <a:ea typeface="Raleway"/>
                <a:cs typeface="Raleway"/>
                <a:sym typeface="Raleway"/>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1"/>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280" name="Google Shape;280;p41"/>
          <p:cNvSpPr txBox="1"/>
          <p:nvPr>
            <p:ph type="title"/>
          </p:nvPr>
        </p:nvSpPr>
        <p:spPr>
          <a:xfrm>
            <a:off x="283100" y="712150"/>
            <a:ext cx="6943800" cy="410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4200">
                <a:solidFill>
                  <a:schemeClr val="accent5"/>
                </a:solidFill>
              </a:rPr>
              <a:t>Vom Außenseiter zum Star</a:t>
            </a:r>
            <a:endParaRPr sz="4200">
              <a:solidFill>
                <a:schemeClr val="accent5"/>
              </a:solidFill>
            </a:endParaRPr>
          </a:p>
          <a:p>
            <a:pPr indent="0" lvl="0" marL="0" rtl="0" algn="l">
              <a:spcBef>
                <a:spcPts val="1000"/>
              </a:spcBef>
              <a:spcAft>
                <a:spcPts val="0"/>
              </a:spcAft>
              <a:buNone/>
            </a:pPr>
            <a:r>
              <a:rPr b="0" lang="de" sz="2100"/>
              <a:t>Alberto hat 30 Tore in 21 Spielen erzielt</a:t>
            </a:r>
            <a:r>
              <a:rPr b="0" lang="de" sz="2100"/>
              <a:t>. E</a:t>
            </a:r>
            <a:r>
              <a:rPr b="0" lang="de" sz="2100"/>
              <a:t>r wird inzwischen von Talentscouts mehrerer Erstligavereine beobachtet</a:t>
            </a:r>
            <a:r>
              <a:rPr b="0" lang="de" sz="2100"/>
              <a:t>.  </a:t>
            </a:r>
            <a:r>
              <a:rPr b="0" lang="de" sz="2100"/>
              <a:t>Außerdem ist er bei den anderen </a:t>
            </a:r>
            <a:br>
              <a:rPr b="0" lang="de" sz="2100"/>
            </a:br>
            <a:r>
              <a:rPr b="0" lang="de" sz="2100"/>
              <a:t>Jungs in der Mannschaft äußerst beliebt.</a:t>
            </a:r>
            <a:endParaRPr b="0" sz="2100"/>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rPr b="0" lang="de" sz="1600" u="sng">
                <a:solidFill>
                  <a:schemeClr val="accent5"/>
                </a:solidFill>
                <a:latin typeface="Lato"/>
                <a:ea typeface="Lato"/>
                <a:cs typeface="Lato"/>
                <a:sym typeface="Lato"/>
                <a:hlinkClick r:id="rId4">
                  <a:extLst>
                    <a:ext uri="{A12FA001-AC4F-418D-AE19-62706E023703}">
                      <ahyp:hlinkClr val="tx"/>
                    </a:ext>
                  </a:extLst>
                </a:hlinkClick>
              </a:rPr>
              <a:t>Hier kommt ein kurzes Video zu Albertos Geschichte</a:t>
            </a:r>
            <a:r>
              <a:rPr b="0" lang="de" sz="1600">
                <a:solidFill>
                  <a:schemeClr val="accent5"/>
                </a:solidFill>
                <a:uFill>
                  <a:noFill/>
                </a:uFill>
                <a:latin typeface="Lato"/>
                <a:ea typeface="Lato"/>
                <a:cs typeface="Lato"/>
                <a:sym typeface="Lato"/>
                <a:hlinkClick r:id="rId5">
                  <a:extLst>
                    <a:ext uri="{A12FA001-AC4F-418D-AE19-62706E023703}">
                      <ahyp:hlinkClr val="tx"/>
                    </a:ext>
                  </a:extLst>
                </a:hlinkClick>
              </a:rPr>
              <a:t>.</a:t>
            </a:r>
            <a:endParaRPr sz="2400">
              <a:solidFill>
                <a:schemeClr val="accent5"/>
              </a:solidFill>
            </a:endParaRPr>
          </a:p>
        </p:txBody>
      </p:sp>
      <p:grpSp>
        <p:nvGrpSpPr>
          <p:cNvPr id="281" name="Google Shape;281;p41"/>
          <p:cNvGrpSpPr/>
          <p:nvPr/>
        </p:nvGrpSpPr>
        <p:grpSpPr>
          <a:xfrm>
            <a:off x="6781388" y="2464035"/>
            <a:ext cx="2212050" cy="2537076"/>
            <a:chOff x="6803275" y="395363"/>
            <a:chExt cx="2212050" cy="2537076"/>
          </a:xfrm>
        </p:grpSpPr>
        <p:pic>
          <p:nvPicPr>
            <p:cNvPr id="282" name="Google Shape;282;p41"/>
            <p:cNvPicPr preferRelativeResize="0"/>
            <p:nvPr/>
          </p:nvPicPr>
          <p:blipFill>
            <a:blip r:embed="rId6">
              <a:alphaModFix/>
            </a:blip>
            <a:stretch>
              <a:fillRect/>
            </a:stretch>
          </p:blipFill>
          <p:spPr>
            <a:xfrm>
              <a:off x="6803275" y="427445"/>
              <a:ext cx="2212050" cy="2504994"/>
            </a:xfrm>
            <a:prstGeom prst="rect">
              <a:avLst/>
            </a:prstGeom>
            <a:noFill/>
            <a:ln>
              <a:noFill/>
            </a:ln>
          </p:spPr>
        </p:pic>
        <p:pic>
          <p:nvPicPr>
            <p:cNvPr descr="Stück Klebeband, mit dem eine Notiz auf der Folie befestigt ist" id="283" name="Google Shape;283;p41"/>
            <p:cNvPicPr preferRelativeResize="0"/>
            <p:nvPr/>
          </p:nvPicPr>
          <p:blipFill rotWithShape="1">
            <a:blip r:embed="rId7">
              <a:alphaModFix/>
            </a:blip>
            <a:srcRect b="10011" l="9244" r="2118" t="5926"/>
            <a:stretch/>
          </p:blipFill>
          <p:spPr>
            <a:xfrm rot="154826">
              <a:off x="7370663" y="419419"/>
              <a:ext cx="1077273" cy="382687"/>
            </a:xfrm>
            <a:prstGeom prst="rect">
              <a:avLst/>
            </a:prstGeom>
            <a:noFill/>
            <a:ln>
              <a:noFill/>
            </a:ln>
          </p:spPr>
        </p:pic>
        <p:sp>
          <p:nvSpPr>
            <p:cNvPr id="284" name="Google Shape;284;p4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a:solidFill>
                    <a:schemeClr val="dk1"/>
                  </a:solidFill>
                  <a:latin typeface="Raleway"/>
                  <a:ea typeface="Raleway"/>
                  <a:cs typeface="Raleway"/>
                  <a:sym typeface="Raleway"/>
                </a:rPr>
                <a:t>Tipp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de" sz="1000">
                  <a:solidFill>
                    <a:schemeClr val="dk2"/>
                  </a:solidFill>
                  <a:latin typeface="Raleway"/>
                  <a:ea typeface="Raleway"/>
                  <a:cs typeface="Raleway"/>
                  <a:sym typeface="Raleway"/>
                </a:rPr>
                <a:t>Geschichten werden glaubwürdiger, wenn sie konkrete Angaben enthalten, z. B. darüber, wie Google Übersetzer Alberto dabei geholfen hat, komplizierte Spielzüge zu erlernen, oder über seine Leistungsstatistik mit 30 Toren in 21 Spielen.</a:t>
              </a:r>
              <a:endParaRPr b="1" sz="1000">
                <a:solidFill>
                  <a:schemeClr val="dk1"/>
                </a:solidFill>
                <a:latin typeface="Raleway"/>
                <a:ea typeface="Raleway"/>
                <a:cs typeface="Raleway"/>
                <a:sym typeface="Raleway"/>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283100" y="712150"/>
            <a:ext cx="7469700" cy="38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de" sz="2300"/>
              <a:t>Es ist also kaum ein Wunder, dass Google Übersetzer regelmäßig in Marcos Geschäft zum Einsatz kommt.</a:t>
            </a:r>
            <a:endParaRPr b="0" sz="2300"/>
          </a:p>
          <a:p>
            <a:pPr indent="0" lvl="0" marL="0" rtl="0" algn="l">
              <a:spcBef>
                <a:spcPts val="1600"/>
              </a:spcBef>
              <a:spcAft>
                <a:spcPts val="1000"/>
              </a:spcAft>
              <a:buNone/>
            </a:pPr>
            <a:r>
              <a:rPr lang="de" sz="4200"/>
              <a:t>In der EU gibt es</a:t>
            </a:r>
            <a:r>
              <a:rPr lang="de" sz="4200"/>
              <a:t> </a:t>
            </a:r>
            <a:r>
              <a:rPr lang="de" sz="4200">
                <a:solidFill>
                  <a:schemeClr val="accent5"/>
                </a:solidFill>
              </a:rPr>
              <a:t>23 offiziell anerkannte Sprachen</a:t>
            </a:r>
            <a:r>
              <a:rPr lang="de" sz="4200"/>
              <a:t>.</a:t>
            </a:r>
            <a:endParaRPr sz="4200"/>
          </a:p>
        </p:txBody>
      </p:sp>
      <p:sp>
        <p:nvSpPr>
          <p:cNvPr id="290" name="Google Shape;290;p42"/>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200">
                <a:solidFill>
                  <a:schemeClr val="lt1"/>
                </a:solidFill>
                <a:latin typeface="Lato"/>
                <a:ea typeface="Lato"/>
                <a:cs typeface="Lato"/>
                <a:sym typeface="Lato"/>
              </a:rPr>
              <a:t>Quelle</a:t>
            </a:r>
            <a:r>
              <a:rPr lang="de" sz="1200">
                <a:solidFill>
                  <a:schemeClr val="lt1"/>
                </a:solidFill>
                <a:latin typeface="Lato"/>
                <a:ea typeface="Lato"/>
                <a:cs typeface="Lato"/>
                <a:sym typeface="Lato"/>
              </a:rPr>
              <a:t>: </a:t>
            </a:r>
            <a:r>
              <a:rPr lang="de" sz="1200" u="sng">
                <a:solidFill>
                  <a:schemeClr val="accent5"/>
                </a:solidFill>
                <a:latin typeface="Lato"/>
                <a:ea typeface="Lato"/>
                <a:cs typeface="Lato"/>
                <a:sym typeface="Lato"/>
                <a:hlinkClick r:id="rId3">
                  <a:extLst>
                    <a:ext uri="{A12FA001-AC4F-418D-AE19-62706E023703}">
                      <ahyp:hlinkClr val="tx"/>
                    </a:ext>
                  </a:extLst>
                </a:hlinkClick>
              </a:rPr>
              <a:t>theguardian.com</a:t>
            </a:r>
            <a:endParaRPr sz="1200">
              <a:solidFill>
                <a:schemeClr val="accent5"/>
              </a:solidFill>
              <a:latin typeface="Lato"/>
              <a:ea typeface="Lato"/>
              <a:cs typeface="Lato"/>
              <a:sym typeface="Lato"/>
            </a:endParaRPr>
          </a:p>
        </p:txBody>
      </p:sp>
      <p:grpSp>
        <p:nvGrpSpPr>
          <p:cNvPr id="291" name="Google Shape;291;p42"/>
          <p:cNvGrpSpPr/>
          <p:nvPr/>
        </p:nvGrpSpPr>
        <p:grpSpPr>
          <a:xfrm>
            <a:off x="6781388" y="2464035"/>
            <a:ext cx="2212050" cy="2537076"/>
            <a:chOff x="6803275" y="395363"/>
            <a:chExt cx="2212050" cy="2537076"/>
          </a:xfrm>
        </p:grpSpPr>
        <p:pic>
          <p:nvPicPr>
            <p:cNvPr id="292" name="Google Shape;292;p42"/>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Stück Klebeband, mit dem eine Notiz auf der Folie befestigt ist" id="293" name="Google Shape;293;p42"/>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94" name="Google Shape;294;p42"/>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a:solidFill>
                    <a:schemeClr val="dk1"/>
                  </a:solidFill>
                  <a:latin typeface="Raleway"/>
                  <a:ea typeface="Raleway"/>
                  <a:cs typeface="Raleway"/>
                  <a:sym typeface="Raleway"/>
                </a:rPr>
                <a:t>Tipp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de" sz="1000">
                  <a:solidFill>
                    <a:schemeClr val="dk2"/>
                  </a:solidFill>
                  <a:latin typeface="Raleway"/>
                  <a:ea typeface="Raleway"/>
                  <a:cs typeface="Raleway"/>
                  <a:sym typeface="Raleway"/>
                </a:rPr>
                <a:t>Daten sollten besser nicht allein stehen.</a:t>
              </a:r>
              <a:r>
                <a:rPr lang="de" sz="1000">
                  <a:solidFill>
                    <a:schemeClr val="dk2"/>
                  </a:solidFill>
                  <a:latin typeface="Raleway"/>
                  <a:ea typeface="Raleway"/>
                  <a:cs typeface="Raleway"/>
                  <a:sym typeface="Raleway"/>
                </a:rPr>
                <a:t> </a:t>
              </a:r>
              <a:r>
                <a:rPr lang="de" sz="1000">
                  <a:solidFill>
                    <a:schemeClr val="dk2"/>
                  </a:solidFill>
                  <a:latin typeface="Raleway"/>
                  <a:ea typeface="Raleway"/>
                  <a:cs typeface="Raleway"/>
                  <a:sym typeface="Raleway"/>
                </a:rPr>
                <a:t>Es ist immer vorteilhafter, sie in Bezug zu einer bereits erzählten Geschichte zu setzen – in diesem Fall derjenigen über Marcos Laden.</a:t>
              </a:r>
              <a:endParaRPr b="1" sz="1000">
                <a:solidFill>
                  <a:schemeClr val="dk1"/>
                </a:solidFill>
                <a:latin typeface="Raleway"/>
                <a:ea typeface="Raleway"/>
                <a:cs typeface="Raleway"/>
                <a:sym typeface="Raleway"/>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265500" y="754200"/>
            <a:ext cx="4045200" cy="363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de" sz="1800">
                <a:solidFill>
                  <a:schemeClr val="lt2"/>
                </a:solidFill>
              </a:rPr>
              <a:t>Im Jahr 2015 sind mehr als 50 Millionen Amerikaner ins Ausland gereist.</a:t>
            </a:r>
            <a:endParaRPr b="0"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de" sz="1900">
                <a:solidFill>
                  <a:schemeClr val="lt2"/>
                </a:solidFill>
              </a:rPr>
              <a:t>DAS ENTSPRICHT MEHR ALS DER</a:t>
            </a:r>
            <a:r>
              <a:rPr lang="de" sz="2100">
                <a:solidFill>
                  <a:schemeClr val="lt2"/>
                </a:solidFill>
              </a:rPr>
              <a:t> </a:t>
            </a:r>
            <a:r>
              <a:rPr lang="de" sz="3000">
                <a:solidFill>
                  <a:schemeClr val="lt2"/>
                </a:solidFill>
              </a:rPr>
              <a:t>BEVÖLKERUNG VON</a:t>
            </a:r>
            <a:r>
              <a:rPr lang="de" sz="3800">
                <a:solidFill>
                  <a:schemeClr val="lt2"/>
                </a:solidFill>
              </a:rPr>
              <a:t> </a:t>
            </a:r>
            <a:endParaRPr sz="3800">
              <a:solidFill>
                <a:schemeClr val="lt2"/>
              </a:solidFill>
            </a:endParaRPr>
          </a:p>
          <a:p>
            <a:pPr indent="0" lvl="0" marL="0" rtl="0" algn="l">
              <a:spcBef>
                <a:spcPts val="0"/>
              </a:spcBef>
              <a:spcAft>
                <a:spcPts val="0"/>
              </a:spcAft>
              <a:buNone/>
            </a:pPr>
            <a:r>
              <a:rPr lang="de" sz="3300"/>
              <a:t>KALIFORNIEN</a:t>
            </a:r>
            <a:r>
              <a:rPr lang="de" sz="3300">
                <a:solidFill>
                  <a:schemeClr val="lt2"/>
                </a:solidFill>
              </a:rPr>
              <a:t> </a:t>
            </a:r>
            <a:r>
              <a:rPr lang="de" sz="3300">
                <a:solidFill>
                  <a:schemeClr val="lt2"/>
                </a:solidFill>
              </a:rPr>
              <a:t>UND</a:t>
            </a:r>
            <a:br>
              <a:rPr lang="de" sz="2500">
                <a:solidFill>
                  <a:schemeClr val="lt2"/>
                </a:solidFill>
              </a:rPr>
            </a:br>
            <a:r>
              <a:rPr lang="de" sz="3300"/>
              <a:t>TEXAS</a:t>
            </a:r>
            <a:r>
              <a:rPr lang="de" sz="3300">
                <a:solidFill>
                  <a:schemeClr val="lt2"/>
                </a:solidFill>
              </a:rPr>
              <a:t> </a:t>
            </a:r>
            <a:r>
              <a:rPr lang="de" sz="3300">
                <a:solidFill>
                  <a:schemeClr val="lt2"/>
                </a:solidFill>
              </a:rPr>
              <a:t>ZUSAMMEN</a:t>
            </a:r>
            <a:endParaRPr sz="3300">
              <a:solidFill>
                <a:schemeClr val="lt2"/>
              </a:solidFill>
            </a:endParaRPr>
          </a:p>
        </p:txBody>
      </p:sp>
      <p:pic>
        <p:nvPicPr>
          <p:cNvPr id="300" name="Google Shape;300;p43"/>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301" name="Google Shape;301;p43"/>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302" name="Google Shape;302;p43"/>
          <p:cNvGrpSpPr/>
          <p:nvPr/>
        </p:nvGrpSpPr>
        <p:grpSpPr>
          <a:xfrm>
            <a:off x="6781388" y="2464035"/>
            <a:ext cx="2212050" cy="2537076"/>
            <a:chOff x="6803275" y="395363"/>
            <a:chExt cx="2212050" cy="2537076"/>
          </a:xfrm>
        </p:grpSpPr>
        <p:pic>
          <p:nvPicPr>
            <p:cNvPr id="303" name="Google Shape;303;p43"/>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Stück Klebeband, mit dem eine Notiz auf der Folie befestigt ist" id="304" name="Google Shape;304;p43"/>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305" name="Google Shape;305;p4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a:solidFill>
                    <a:schemeClr val="dk1"/>
                  </a:solidFill>
                  <a:latin typeface="Raleway"/>
                  <a:ea typeface="Raleway"/>
                  <a:cs typeface="Raleway"/>
                  <a:sym typeface="Raleway"/>
                </a:rPr>
                <a:t>Tipp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de" sz="1000">
                  <a:solidFill>
                    <a:schemeClr val="dk2"/>
                  </a:solidFill>
                  <a:latin typeface="Raleway"/>
                  <a:ea typeface="Raleway"/>
                  <a:cs typeface="Raleway"/>
                  <a:sym typeface="Raleway"/>
                </a:rPr>
                <a:t>Wenn Zahlen zu groß oder zu klein sind, um leicht verstanden zu werden, hilft es, sie mit etwas Vertrautem zu vergleichen.</a:t>
              </a:r>
              <a:endParaRPr b="1" sz="1000">
                <a:solidFill>
                  <a:schemeClr val="dk1"/>
                </a:solidFill>
                <a:latin typeface="Raleway"/>
                <a:ea typeface="Raleway"/>
                <a:cs typeface="Raleway"/>
                <a:sym typeface="Raleway"/>
              </a:endParaRPr>
            </a:p>
          </p:txBody>
        </p:sp>
      </p:grpSp>
      <p:sp>
        <p:nvSpPr>
          <p:cNvPr id="306" name="Google Shape;306;p43"/>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 sz="1200">
                <a:solidFill>
                  <a:schemeClr val="lt2"/>
                </a:solidFill>
                <a:latin typeface="Lato"/>
                <a:ea typeface="Lato"/>
                <a:cs typeface="Lato"/>
                <a:sym typeface="Lato"/>
              </a:rPr>
              <a:t>Quelle</a:t>
            </a:r>
            <a:r>
              <a:rPr lang="de" sz="1200">
                <a:solidFill>
                  <a:schemeClr val="lt2"/>
                </a:solidFill>
                <a:latin typeface="Lato"/>
                <a:ea typeface="Lato"/>
                <a:cs typeface="Lato"/>
                <a:sym typeface="Lato"/>
              </a:rPr>
              <a:t>: </a:t>
            </a:r>
            <a:r>
              <a:rPr lang="de" sz="1200" u="sng">
                <a:solidFill>
                  <a:schemeClr val="dk1"/>
                </a:solidFill>
                <a:latin typeface="Lato"/>
                <a:ea typeface="Lato"/>
                <a:cs typeface="Lato"/>
                <a:sym typeface="Lato"/>
                <a:hlinkClick r:id="rId7">
                  <a:extLst>
                    <a:ext uri="{A12FA001-AC4F-418D-AE19-62706E023703}">
                      <ahyp:hlinkClr val="tx"/>
                    </a:ext>
                  </a:extLst>
                </a:hlinkClick>
              </a:rPr>
              <a:t>travel.trade.gov</a:t>
            </a:r>
            <a:endParaRPr sz="1200">
              <a:solidFill>
                <a:schemeClr val="dk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solidFill>
                  <a:schemeClr val="lt2"/>
                </a:solidFill>
              </a:rPr>
              <a:t>Meilensteine</a:t>
            </a:r>
            <a:endParaRPr>
              <a:solidFill>
                <a:schemeClr val="lt2"/>
              </a:solidFill>
            </a:endParaRPr>
          </a:p>
        </p:txBody>
      </p:sp>
      <p:graphicFrame>
        <p:nvGraphicFramePr>
          <p:cNvPr id="312" name="Google Shape;312;p44"/>
          <p:cNvGraphicFramePr/>
          <p:nvPr/>
        </p:nvGraphicFramePr>
        <p:xfrm>
          <a:off x="323100" y="2393975"/>
          <a:ext cx="3000000" cy="3000000"/>
        </p:xfrm>
        <a:graphic>
          <a:graphicData uri="http://schemas.openxmlformats.org/drawingml/2006/table">
            <a:tbl>
              <a:tblPr>
                <a:noFill/>
                <a:tableStyleId>{78A875A7-3783-4BE3-A38B-AE0831F4EE94}</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indent="0" lvl="0" marL="0" rtl="0" algn="ctr">
                        <a:spcBef>
                          <a:spcPts val="0"/>
                        </a:spcBef>
                        <a:spcAft>
                          <a:spcPts val="0"/>
                        </a:spcAft>
                        <a:buNone/>
                      </a:pPr>
                      <a:r>
                        <a:rPr lang="de" sz="1800">
                          <a:solidFill>
                            <a:srgbClr val="FFFFFF"/>
                          </a:solidFill>
                        </a:rPr>
                        <a:t>2014</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hMerge="1"/>
                <a:tc hMerge="1"/>
                <a:tc hMerge="1"/>
                <a:tc gridSpan="8">
                  <a:txBody>
                    <a:bodyPr/>
                    <a:lstStyle/>
                    <a:p>
                      <a:pPr indent="0" lvl="0" marL="0" rtl="0" algn="ctr">
                        <a:spcBef>
                          <a:spcPts val="0"/>
                        </a:spcBef>
                        <a:spcAft>
                          <a:spcPts val="0"/>
                        </a:spcAft>
                        <a:buNone/>
                      </a:pPr>
                      <a:r>
                        <a:rPr lang="de" sz="1800">
                          <a:solidFill>
                            <a:srgbClr val="FFFFFF"/>
                          </a:solidFill>
                        </a:rPr>
                        <a:t>2015</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hMerge="1"/>
                <a:tc hMerge="1"/>
                <a:tc hMerge="1"/>
                <a:tc hMerge="1"/>
                <a:tc hMerge="1"/>
                <a:tc hMerge="1"/>
                <a:tc hMerge="1"/>
              </a:tr>
            </a:tbl>
          </a:graphicData>
        </a:graphic>
      </p:graphicFrame>
      <p:cxnSp>
        <p:nvCxnSpPr>
          <p:cNvPr id="313" name="Google Shape;313;p44"/>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314" name="Google Shape;314;p44"/>
          <p:cNvSpPr txBox="1"/>
          <p:nvPr>
            <p:ph type="title"/>
          </p:nvPr>
        </p:nvSpPr>
        <p:spPr>
          <a:xfrm>
            <a:off x="646175" y="1235062"/>
            <a:ext cx="23157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de" sz="1800">
                <a:solidFill>
                  <a:schemeClr val="dk1"/>
                </a:solidFill>
              </a:rPr>
              <a:t>Oktober </a:t>
            </a:r>
            <a:r>
              <a:rPr lang="de" sz="1800">
                <a:solidFill>
                  <a:schemeClr val="dk1"/>
                </a:solidFill>
              </a:rPr>
              <a:t>2014</a:t>
            </a:r>
            <a:endParaRPr b="1" sz="1800">
              <a:solidFill>
                <a:schemeClr val="dk1"/>
              </a:solidFill>
            </a:endParaRPr>
          </a:p>
        </p:txBody>
      </p:sp>
      <p:sp>
        <p:nvSpPr>
          <p:cNvPr id="315" name="Google Shape;315;p44"/>
          <p:cNvSpPr txBox="1"/>
          <p:nvPr>
            <p:ph idx="4294967295" type="body"/>
          </p:nvPr>
        </p:nvSpPr>
        <p:spPr>
          <a:xfrm>
            <a:off x="646175" y="1560475"/>
            <a:ext cx="2892000" cy="5787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Clr>
                <a:schemeClr val="dk2"/>
              </a:buClr>
              <a:buSzPct val="78571"/>
              <a:buFont typeface="Arial"/>
              <a:buNone/>
            </a:pPr>
            <a:r>
              <a:rPr lang="de" sz="1400"/>
              <a:t>Webseiten werden mit Chrome-Erweiterung übersetzt.</a:t>
            </a:r>
            <a:endParaRPr sz="1400"/>
          </a:p>
          <a:p>
            <a:pPr indent="0" lvl="0" marL="0" rtl="0" algn="l">
              <a:spcBef>
                <a:spcPts val="1200"/>
              </a:spcBef>
              <a:spcAft>
                <a:spcPts val="1200"/>
              </a:spcAft>
              <a:buNone/>
            </a:pPr>
            <a:r>
              <a:t/>
            </a:r>
            <a:endParaRPr sz="1400"/>
          </a:p>
        </p:txBody>
      </p:sp>
      <p:sp>
        <p:nvSpPr>
          <p:cNvPr id="316" name="Google Shape;316;p44"/>
          <p:cNvSpPr txBox="1"/>
          <p:nvPr>
            <p:ph type="title"/>
          </p:nvPr>
        </p:nvSpPr>
        <p:spPr>
          <a:xfrm>
            <a:off x="3251009" y="3668337"/>
            <a:ext cx="23157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de" sz="1800">
                <a:solidFill>
                  <a:schemeClr val="dk1"/>
                </a:solidFill>
              </a:rPr>
              <a:t>August 2015</a:t>
            </a:r>
            <a:endParaRPr b="1" sz="1800">
              <a:solidFill>
                <a:schemeClr val="dk1"/>
              </a:solidFill>
            </a:endParaRPr>
          </a:p>
        </p:txBody>
      </p:sp>
      <p:sp>
        <p:nvSpPr>
          <p:cNvPr id="317" name="Google Shape;317;p44"/>
          <p:cNvSpPr txBox="1"/>
          <p:nvPr>
            <p:ph idx="4294967295" type="body"/>
          </p:nvPr>
        </p:nvSpPr>
        <p:spPr>
          <a:xfrm>
            <a:off x="3251009" y="3993750"/>
            <a:ext cx="2315700" cy="578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de" sz="1400"/>
              <a:t>Unterhaltungen werden über die Android-Uhr übersetzt.</a:t>
            </a:r>
            <a:endParaRPr sz="1400"/>
          </a:p>
        </p:txBody>
      </p:sp>
      <p:sp>
        <p:nvSpPr>
          <p:cNvPr id="318" name="Google Shape;318;p44"/>
          <p:cNvSpPr txBox="1"/>
          <p:nvPr>
            <p:ph type="title"/>
          </p:nvPr>
        </p:nvSpPr>
        <p:spPr>
          <a:xfrm>
            <a:off x="5091057" y="1235062"/>
            <a:ext cx="23532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de" sz="1800">
                <a:solidFill>
                  <a:schemeClr val="dk1"/>
                </a:solidFill>
              </a:rPr>
              <a:t>Oktober </a:t>
            </a:r>
            <a:r>
              <a:rPr lang="de" sz="1800">
                <a:solidFill>
                  <a:schemeClr val="dk1"/>
                </a:solidFill>
              </a:rPr>
              <a:t>2015</a:t>
            </a:r>
            <a:endParaRPr b="1" sz="1800">
              <a:solidFill>
                <a:schemeClr val="dk1"/>
              </a:solidFill>
            </a:endParaRPr>
          </a:p>
        </p:txBody>
      </p:sp>
      <p:sp>
        <p:nvSpPr>
          <p:cNvPr id="319" name="Google Shape;319;p44"/>
          <p:cNvSpPr txBox="1"/>
          <p:nvPr>
            <p:ph idx="4294967295" type="body"/>
          </p:nvPr>
        </p:nvSpPr>
        <p:spPr>
          <a:xfrm>
            <a:off x="5091049" y="1560476"/>
            <a:ext cx="2353200" cy="578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de" sz="1400"/>
              <a:t>Text wird innerhalb einer App übersetzt.</a:t>
            </a:r>
            <a:endParaRPr sz="1400"/>
          </a:p>
        </p:txBody>
      </p:sp>
      <p:sp>
        <p:nvSpPr>
          <p:cNvPr id="320" name="Google Shape;320;p44"/>
          <p:cNvSpPr txBox="1"/>
          <p:nvPr>
            <p:ph type="title"/>
          </p:nvPr>
        </p:nvSpPr>
        <p:spPr>
          <a:xfrm>
            <a:off x="6245122" y="3668337"/>
            <a:ext cx="23532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de" sz="1800">
                <a:solidFill>
                  <a:schemeClr val="dk1"/>
                </a:solidFill>
              </a:rPr>
              <a:t>November 2015</a:t>
            </a:r>
            <a:endParaRPr b="1" sz="1800">
              <a:solidFill>
                <a:schemeClr val="dk1"/>
              </a:solidFill>
            </a:endParaRPr>
          </a:p>
        </p:txBody>
      </p:sp>
      <p:sp>
        <p:nvSpPr>
          <p:cNvPr id="321" name="Google Shape;321;p44"/>
          <p:cNvSpPr txBox="1"/>
          <p:nvPr>
            <p:ph idx="4294967295" type="body"/>
          </p:nvPr>
        </p:nvSpPr>
        <p:spPr>
          <a:xfrm>
            <a:off x="6245125" y="3993750"/>
            <a:ext cx="2935200" cy="578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1200"/>
              </a:spcAft>
              <a:buNone/>
            </a:pPr>
            <a:r>
              <a:rPr lang="de" sz="1400"/>
              <a:t>Geschriebener Text wird mithilfe eines Klicks auf den Auslöser der Kamera aus dem Englischen oder Deutschen ins Arabische übersetzt.</a:t>
            </a:r>
            <a:endParaRPr sz="1400"/>
          </a:p>
        </p:txBody>
      </p:sp>
      <p:cxnSp>
        <p:nvCxnSpPr>
          <p:cNvPr id="322" name="Google Shape;322;p44"/>
          <p:cNvCxnSpPr/>
          <p:nvPr/>
        </p:nvCxnSpPr>
        <p:spPr>
          <a:xfrm>
            <a:off x="31748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323" name="Google Shape;323;p44"/>
          <p:cNvCxnSpPr/>
          <p:nvPr/>
        </p:nvCxnSpPr>
        <p:spPr>
          <a:xfrm rot="10800000">
            <a:off x="49977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324" name="Google Shape;324;p44"/>
          <p:cNvCxnSpPr/>
          <p:nvPr/>
        </p:nvCxnSpPr>
        <p:spPr>
          <a:xfrm>
            <a:off x="6168925"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8" name="Shape 328"/>
        <p:cNvGrpSpPr/>
        <p:nvPr/>
      </p:nvGrpSpPr>
      <p:grpSpPr>
        <a:xfrm>
          <a:off x="0" y="0"/>
          <a:ext cx="0" cy="0"/>
          <a:chOff x="0" y="0"/>
          <a:chExt cx="0" cy="0"/>
        </a:xfrm>
      </p:grpSpPr>
      <p:pic>
        <p:nvPicPr>
          <p:cNvPr id="329" name="Google Shape;329;p4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Stück Klebeband, mit dem eine Notiz auf der Folie befestigt ist" id="330" name="Google Shape;330;p4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31" name="Google Shape;331;p4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de" sz="2300">
                <a:solidFill>
                  <a:schemeClr val="lt2"/>
                </a:solidFill>
                <a:latin typeface="Raleway"/>
                <a:ea typeface="Raleway"/>
                <a:cs typeface="Raleway"/>
                <a:sym typeface="Raleway"/>
              </a:rPr>
              <a:t>1. </a:t>
            </a:r>
            <a:r>
              <a:rPr b="1" lang="de" sz="2300">
                <a:solidFill>
                  <a:schemeClr val="lt2"/>
                </a:solidFill>
                <a:latin typeface="Raleway"/>
                <a:ea typeface="Raleway"/>
                <a:cs typeface="Raleway"/>
                <a:sym typeface="Raleway"/>
              </a:rPr>
              <a:t>Einführung</a:t>
            </a:r>
            <a:endParaRPr b="1" sz="2300">
              <a:solidFill>
                <a:schemeClr val="lt2"/>
              </a:solidFill>
              <a:latin typeface="Raleway"/>
              <a:ea typeface="Raleway"/>
              <a:cs typeface="Raleway"/>
              <a:sym typeface="Raleway"/>
            </a:endParaRPr>
          </a:p>
        </p:txBody>
      </p:sp>
      <p:sp>
        <p:nvSpPr>
          <p:cNvPr id="332" name="Google Shape;332;p45"/>
          <p:cNvSpPr txBox="1"/>
          <p:nvPr>
            <p:ph idx="4294967295" type="body"/>
          </p:nvPr>
        </p:nvSpPr>
        <p:spPr>
          <a:xfrm>
            <a:off x="2855550" y="1377475"/>
            <a:ext cx="3551700" cy="33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sz="1000">
                <a:latin typeface="Raleway"/>
                <a:ea typeface="Raleway"/>
                <a:cs typeface="Raleway"/>
                <a:sym typeface="Raleway"/>
              </a:rPr>
              <a:t>Wählen Sie eine der folgenden Methoden</a:t>
            </a:r>
            <a:r>
              <a:rPr lang="de" sz="1000">
                <a:latin typeface="Raleway"/>
                <a:ea typeface="Raleway"/>
                <a:cs typeface="Raleway"/>
                <a:sym typeface="Raleway"/>
              </a:rPr>
              <a:t>, um Ihr Publikum von Anfang an zu fesseln: Überraschung, emotionale Ansprache oder einfache Botschaft.</a:t>
            </a:r>
            <a:endParaRPr sz="1000">
              <a:solidFill>
                <a:schemeClr val="dk2"/>
              </a:solidFill>
              <a:latin typeface="Raleway"/>
              <a:ea typeface="Raleway"/>
              <a:cs typeface="Raleway"/>
              <a:sym typeface="Raleway"/>
            </a:endParaRPr>
          </a:p>
          <a:p>
            <a:pPr indent="-317500" lvl="0" marL="457200" rtl="0" algn="l">
              <a:spcBef>
                <a:spcPts val="1300"/>
              </a:spcBef>
              <a:spcAft>
                <a:spcPts val="0"/>
              </a:spcAft>
              <a:buClr>
                <a:schemeClr val="dk1"/>
              </a:buClr>
              <a:buSzPts val="1400"/>
              <a:buFont typeface="Raleway"/>
              <a:buChar char="➔"/>
            </a:pPr>
            <a:r>
              <a:rPr b="1" lang="de" sz="1200">
                <a:solidFill>
                  <a:schemeClr val="dk1"/>
                </a:solidFill>
                <a:latin typeface="Raleway"/>
                <a:ea typeface="Raleway"/>
                <a:cs typeface="Raleway"/>
                <a:sym typeface="Raleway"/>
              </a:rPr>
              <a:t>Überraschung</a:t>
            </a:r>
            <a:br>
              <a:rPr lang="de" sz="1400">
                <a:latin typeface="Raleway"/>
                <a:ea typeface="Raleway"/>
                <a:cs typeface="Raleway"/>
                <a:sym typeface="Raleway"/>
              </a:rPr>
            </a:br>
            <a:r>
              <a:rPr lang="de" sz="1000">
                <a:latin typeface="Raleway"/>
                <a:ea typeface="Raleway"/>
                <a:cs typeface="Raleway"/>
                <a:sym typeface="Raleway"/>
              </a:rPr>
              <a:t>Bei dieser Methode wird herausgestellt, was neu, ungewöhnlich oder überraschend ist.</a:t>
            </a:r>
            <a:endParaRPr sz="1000">
              <a:latin typeface="Raleway"/>
              <a:ea typeface="Raleway"/>
              <a:cs typeface="Raleway"/>
              <a:sym typeface="Raleway"/>
            </a:endParaRPr>
          </a:p>
          <a:p>
            <a:pPr indent="-317500" lvl="0" marL="457200" rtl="0" algn="l">
              <a:spcBef>
                <a:spcPts val="700"/>
              </a:spcBef>
              <a:spcAft>
                <a:spcPts val="0"/>
              </a:spcAft>
              <a:buClr>
                <a:schemeClr val="dk1"/>
              </a:buClr>
              <a:buSzPts val="1400"/>
              <a:buFont typeface="Raleway"/>
              <a:buChar char="➔"/>
            </a:pPr>
            <a:r>
              <a:rPr b="1" lang="de" sz="1200">
                <a:solidFill>
                  <a:schemeClr val="dk1"/>
                </a:solidFill>
                <a:latin typeface="Raleway"/>
                <a:ea typeface="Raleway"/>
                <a:cs typeface="Raleway"/>
                <a:sym typeface="Raleway"/>
              </a:rPr>
              <a:t>Emotionale Ansprache</a:t>
            </a:r>
            <a:br>
              <a:rPr lang="de" sz="1400">
                <a:latin typeface="Raleway"/>
                <a:ea typeface="Raleway"/>
                <a:cs typeface="Raleway"/>
                <a:sym typeface="Raleway"/>
              </a:rPr>
            </a:br>
            <a:r>
              <a:rPr lang="de" sz="1000">
                <a:latin typeface="Raleway"/>
                <a:ea typeface="Raleway"/>
                <a:cs typeface="Raleway"/>
                <a:sym typeface="Raleway"/>
              </a:rPr>
              <a:t>Bei dieser Methode geht es darum, den Zuhörern einen Grund zu geben, emotional mitzugehen.</a:t>
            </a:r>
            <a:endParaRPr sz="1000">
              <a:latin typeface="Raleway"/>
              <a:ea typeface="Raleway"/>
              <a:cs typeface="Raleway"/>
              <a:sym typeface="Raleway"/>
            </a:endParaRPr>
          </a:p>
          <a:p>
            <a:pPr indent="-317500" lvl="0" marL="457200" rtl="0" algn="l">
              <a:spcBef>
                <a:spcPts val="700"/>
              </a:spcBef>
              <a:spcAft>
                <a:spcPts val="1000"/>
              </a:spcAft>
              <a:buClr>
                <a:schemeClr val="dk1"/>
              </a:buClr>
              <a:buSzPts val="1400"/>
              <a:buFont typeface="Raleway"/>
              <a:buChar char="➔"/>
            </a:pPr>
            <a:r>
              <a:rPr b="1" lang="de" sz="1200">
                <a:solidFill>
                  <a:schemeClr val="dk1"/>
                </a:solidFill>
                <a:latin typeface="Raleway"/>
                <a:ea typeface="Raleway"/>
                <a:cs typeface="Raleway"/>
                <a:sym typeface="Raleway"/>
              </a:rPr>
              <a:t>Einfache Botschaft</a:t>
            </a:r>
            <a:br>
              <a:rPr lang="de" sz="1400">
                <a:latin typeface="Raleway"/>
                <a:ea typeface="Raleway"/>
                <a:cs typeface="Raleway"/>
                <a:sym typeface="Raleway"/>
              </a:rPr>
            </a:br>
            <a:r>
              <a:rPr lang="de" sz="1000">
                <a:latin typeface="Raleway"/>
                <a:ea typeface="Raleway"/>
                <a:cs typeface="Raleway"/>
                <a:sym typeface="Raleway"/>
              </a:rPr>
              <a:t>Lassen Sie Ihr Publikum in einer einfachen, vereinheitlichenden Botschaft zu Beginn der Präsentation wissen, was es in der Folge erwartet.</a:t>
            </a:r>
            <a:endParaRPr sz="1000">
              <a:solidFill>
                <a:schemeClr val="dk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ctrTitle"/>
          </p:nvPr>
        </p:nvSpPr>
        <p:spPr>
          <a:xfrm>
            <a:off x="2371725" y="630225"/>
            <a:ext cx="6331500" cy="55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Verwendung</a:t>
            </a:r>
            <a:endParaRPr/>
          </a:p>
        </p:txBody>
      </p:sp>
      <p:sp>
        <p:nvSpPr>
          <p:cNvPr id="109" name="Google Shape;109;p19"/>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de">
                <a:solidFill>
                  <a:schemeClr val="dk2"/>
                </a:solidFill>
              </a:rPr>
              <a:t>Unterschiedliche Verhaltensweisen und deren verwendete</a:t>
            </a:r>
            <a:endParaRPr>
              <a:solidFill>
                <a:schemeClr val="dk2"/>
              </a:solidFill>
            </a:endParaRPr>
          </a:p>
          <a:p>
            <a:pPr indent="0" lvl="0" marL="0" rtl="0" algn="l">
              <a:spcBef>
                <a:spcPts val="0"/>
              </a:spcBef>
              <a:spcAft>
                <a:spcPts val="0"/>
              </a:spcAft>
              <a:buClr>
                <a:schemeClr val="dk2"/>
              </a:buClr>
              <a:buSzPts val="1100"/>
              <a:buFont typeface="Arial"/>
              <a:buNone/>
            </a:pPr>
            <a:r>
              <a:rPr lang="de">
                <a:solidFill>
                  <a:schemeClr val="dk2"/>
                </a:solidFill>
              </a:rPr>
              <a:t>Algorithmen sind innerhalb einer Klasse fest integriert</a:t>
            </a:r>
            <a:endParaRPr>
              <a:solidFill>
                <a:schemeClr val="dk2"/>
              </a:solidFill>
            </a:endParaRPr>
          </a:p>
          <a:p>
            <a:pPr indent="0" lvl="0" marL="0" rtl="0" algn="l">
              <a:spcBef>
                <a:spcPts val="0"/>
              </a:spcBef>
              <a:spcAft>
                <a:spcPts val="0"/>
              </a:spcAft>
              <a:buClr>
                <a:schemeClr val="dk2"/>
              </a:buClr>
              <a:buSzPts val="1100"/>
              <a:buFont typeface="Arial"/>
              <a:buNone/>
            </a:pPr>
            <a:r>
              <a:rPr lang="de">
                <a:solidFill>
                  <a:schemeClr val="dk2"/>
                </a:solidFill>
              </a:rPr>
              <a:t>und sollen von deren Kontext unabhängig und wiederverwendbar gemacht werden.</a:t>
            </a:r>
            <a:endParaRPr>
              <a:solidFill>
                <a:schemeClr val="dk2"/>
              </a:solidFill>
            </a:endParaRPr>
          </a:p>
        </p:txBody>
      </p:sp>
      <p:pic>
        <p:nvPicPr>
          <p:cNvPr id="110" name="Google Shape;110;p19"/>
          <p:cNvPicPr preferRelativeResize="0"/>
          <p:nvPr/>
        </p:nvPicPr>
        <p:blipFill rotWithShape="1">
          <a:blip r:embed="rId3">
            <a:alphaModFix/>
          </a:blip>
          <a:srcRect b="-1359" l="34777" r="37930" t="1360"/>
          <a:stretch/>
        </p:blipFill>
        <p:spPr>
          <a:xfrm>
            <a:off x="397250" y="414300"/>
            <a:ext cx="1888747" cy="433504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6" name="Shape 336"/>
        <p:cNvGrpSpPr/>
        <p:nvPr/>
      </p:nvGrpSpPr>
      <p:grpSpPr>
        <a:xfrm>
          <a:off x="0" y="0"/>
          <a:ext cx="0" cy="0"/>
          <a:chOff x="0" y="0"/>
          <a:chExt cx="0" cy="0"/>
        </a:xfrm>
      </p:grpSpPr>
      <p:pic>
        <p:nvPicPr>
          <p:cNvPr id="337" name="Google Shape;337;p4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Stück Klebeband, mit dem eine Notiz auf der Folie befestigt ist" id="338" name="Google Shape;338;p4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39" name="Google Shape;339;p46"/>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de" sz="2300">
                <a:solidFill>
                  <a:schemeClr val="lt2"/>
                </a:solidFill>
                <a:latin typeface="Raleway"/>
                <a:ea typeface="Raleway"/>
                <a:cs typeface="Raleway"/>
                <a:sym typeface="Raleway"/>
              </a:rPr>
              <a:t>2. </a:t>
            </a:r>
            <a:r>
              <a:rPr b="1" lang="de" sz="2300">
                <a:solidFill>
                  <a:schemeClr val="lt2"/>
                </a:solidFill>
                <a:latin typeface="Raleway"/>
                <a:ea typeface="Raleway"/>
                <a:cs typeface="Raleway"/>
                <a:sym typeface="Raleway"/>
              </a:rPr>
              <a:t>Beispiele</a:t>
            </a:r>
            <a:endParaRPr b="1" sz="2300">
              <a:solidFill>
                <a:schemeClr val="lt2"/>
              </a:solidFill>
              <a:latin typeface="Raleway"/>
              <a:ea typeface="Raleway"/>
              <a:cs typeface="Raleway"/>
              <a:sym typeface="Raleway"/>
            </a:endParaRPr>
          </a:p>
        </p:txBody>
      </p:sp>
      <p:sp>
        <p:nvSpPr>
          <p:cNvPr id="340" name="Google Shape;340;p46"/>
          <p:cNvSpPr txBox="1"/>
          <p:nvPr>
            <p:ph idx="4294967295" type="body"/>
          </p:nvPr>
        </p:nvSpPr>
        <p:spPr>
          <a:xfrm>
            <a:off x="2855550" y="1377480"/>
            <a:ext cx="3432900" cy="33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de" sz="1000">
                <a:latin typeface="Raleway"/>
                <a:ea typeface="Raleway"/>
                <a:cs typeface="Raleway"/>
                <a:sym typeface="Raleway"/>
              </a:rPr>
              <a:t>Am Ende dieses Abschnitts sollte Ihre Publikum eine Vorstellung von folgenden Sachverhalten haben</a:t>
            </a:r>
            <a:r>
              <a:rPr lang="de" sz="1000">
                <a:latin typeface="Raleway"/>
                <a:ea typeface="Raleway"/>
                <a:cs typeface="Raleway"/>
                <a:sym typeface="Raleway"/>
              </a:rPr>
              <a:t>: </a:t>
            </a:r>
            <a:endParaRPr sz="1000">
              <a:latin typeface="Raleway"/>
              <a:ea typeface="Raleway"/>
              <a:cs typeface="Raleway"/>
              <a:sym typeface="Raleway"/>
            </a:endParaRPr>
          </a:p>
          <a:p>
            <a:pPr indent="-317500" lvl="0" marL="457200" rtl="0" algn="l">
              <a:spcBef>
                <a:spcPts val="1300"/>
              </a:spcBef>
              <a:spcAft>
                <a:spcPts val="0"/>
              </a:spcAft>
              <a:buClr>
                <a:schemeClr val="dk1"/>
              </a:buClr>
              <a:buSzPts val="1400"/>
              <a:buFont typeface="Raleway"/>
              <a:buChar char="➔"/>
            </a:pPr>
            <a:r>
              <a:rPr b="1" lang="de" sz="1200">
                <a:solidFill>
                  <a:schemeClr val="dk1"/>
                </a:solidFill>
                <a:latin typeface="Raleway"/>
                <a:ea typeface="Raleway"/>
                <a:cs typeface="Raleway"/>
                <a:sym typeface="Raleway"/>
              </a:rPr>
              <a:t>Was?</a:t>
            </a:r>
            <a:br>
              <a:rPr lang="de" sz="1200">
                <a:latin typeface="Raleway"/>
                <a:ea typeface="Raleway"/>
                <a:cs typeface="Raleway"/>
                <a:sym typeface="Raleway"/>
              </a:rPr>
            </a:br>
            <a:r>
              <a:rPr lang="de" sz="1000">
                <a:latin typeface="Raleway"/>
                <a:ea typeface="Raleway"/>
                <a:cs typeface="Raleway"/>
                <a:sym typeface="Raleway"/>
              </a:rPr>
              <a:t>Was ist das Problem, bei dem Ihre Lösung Abhilfe verschafft?</a:t>
            </a:r>
            <a:endParaRPr sz="1000">
              <a:latin typeface="Raleway"/>
              <a:ea typeface="Raleway"/>
              <a:cs typeface="Raleway"/>
              <a:sym typeface="Raleway"/>
            </a:endParaRPr>
          </a:p>
          <a:p>
            <a:pPr indent="-317500" lvl="0" marL="457200" rtl="0" algn="l">
              <a:spcBef>
                <a:spcPts val="700"/>
              </a:spcBef>
              <a:spcAft>
                <a:spcPts val="1000"/>
              </a:spcAft>
              <a:buClr>
                <a:schemeClr val="dk1"/>
              </a:buClr>
              <a:buSzPts val="1400"/>
              <a:buFont typeface="Raleway"/>
              <a:buChar char="➔"/>
            </a:pPr>
            <a:r>
              <a:rPr b="1" lang="de" sz="1200">
                <a:solidFill>
                  <a:schemeClr val="dk1"/>
                </a:solidFill>
                <a:latin typeface="Raleway"/>
                <a:ea typeface="Raleway"/>
                <a:cs typeface="Raleway"/>
                <a:sym typeface="Raleway"/>
              </a:rPr>
              <a:t>Wer?</a:t>
            </a:r>
            <a:br>
              <a:rPr lang="de" sz="1400">
                <a:latin typeface="Raleway"/>
                <a:ea typeface="Raleway"/>
                <a:cs typeface="Raleway"/>
                <a:sym typeface="Raleway"/>
              </a:rPr>
            </a:br>
            <a:r>
              <a:rPr lang="de" sz="1000">
                <a:latin typeface="Raleway"/>
                <a:ea typeface="Raleway"/>
                <a:cs typeface="Raleway"/>
                <a:sym typeface="Raleway"/>
              </a:rPr>
              <a:t>Wer kann gegebenenfalls von Ihrer Lösung profitieren? Zeigen Sie dies anhand einer bestimmten Person auf.</a:t>
            </a:r>
            <a:endParaRPr sz="1000">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4" name="Shape 344"/>
        <p:cNvGrpSpPr/>
        <p:nvPr/>
      </p:nvGrpSpPr>
      <p:grpSpPr>
        <a:xfrm>
          <a:off x="0" y="0"/>
          <a:ext cx="0" cy="0"/>
          <a:chOff x="0" y="0"/>
          <a:chExt cx="0" cy="0"/>
        </a:xfrm>
      </p:grpSpPr>
      <p:pic>
        <p:nvPicPr>
          <p:cNvPr id="345" name="Google Shape;345;p4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Stück Klebeband, mit dem eine Notiz auf der Folie befestigt ist" id="346" name="Google Shape;346;p4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47" name="Google Shape;347;p4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de" sz="2300">
                <a:solidFill>
                  <a:schemeClr val="lt2"/>
                </a:solidFill>
                <a:latin typeface="Raleway"/>
                <a:ea typeface="Raleway"/>
                <a:cs typeface="Raleway"/>
                <a:sym typeface="Raleway"/>
              </a:rPr>
              <a:t>3. </a:t>
            </a:r>
            <a:r>
              <a:rPr b="1" lang="de" sz="2300">
                <a:solidFill>
                  <a:schemeClr val="lt2"/>
                </a:solidFill>
                <a:latin typeface="Raleway"/>
                <a:ea typeface="Raleway"/>
                <a:cs typeface="Raleway"/>
                <a:sym typeface="Raleway"/>
              </a:rPr>
              <a:t>Beispiele</a:t>
            </a:r>
            <a:endParaRPr b="1" sz="2300">
              <a:solidFill>
                <a:schemeClr val="lt2"/>
              </a:solidFill>
              <a:latin typeface="Raleway"/>
              <a:ea typeface="Raleway"/>
              <a:cs typeface="Raleway"/>
              <a:sym typeface="Raleway"/>
            </a:endParaRPr>
          </a:p>
        </p:txBody>
      </p:sp>
      <p:sp>
        <p:nvSpPr>
          <p:cNvPr id="348" name="Google Shape;348;p47"/>
          <p:cNvSpPr txBox="1"/>
          <p:nvPr>
            <p:ph idx="4294967295" type="body"/>
          </p:nvPr>
        </p:nvSpPr>
        <p:spPr>
          <a:xfrm>
            <a:off x="2855550" y="1377475"/>
            <a:ext cx="3432900" cy="3327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de" sz="1000">
                <a:latin typeface="Raleway"/>
                <a:ea typeface="Raleway"/>
                <a:cs typeface="Raleway"/>
                <a:sym typeface="Raleway"/>
              </a:rPr>
              <a:t>Die Personen in Ihrem Publikum müssen sich ein Bild davon machen können, wie relevant und aussagekräftig Ihre Beispiele sind.</a:t>
            </a:r>
            <a:endParaRPr sz="1000">
              <a:latin typeface="Raleway"/>
              <a:ea typeface="Raleway"/>
              <a:cs typeface="Raleway"/>
              <a:sym typeface="Raleway"/>
            </a:endParaRPr>
          </a:p>
          <a:p>
            <a:pPr indent="0" lvl="0" marL="0" rtl="0" algn="l">
              <a:spcBef>
                <a:spcPts val="1300"/>
              </a:spcBef>
              <a:spcAft>
                <a:spcPts val="0"/>
              </a:spcAft>
              <a:buNone/>
            </a:pPr>
            <a:r>
              <a:rPr lang="de" sz="1000">
                <a:latin typeface="Raleway"/>
                <a:ea typeface="Raleway"/>
                <a:cs typeface="Raleway"/>
                <a:sym typeface="Raleway"/>
              </a:rPr>
              <a:t>Dies lässt sich mit ein, zwei Statistiken gewährleisten, die so konkret wie möglich sein sollten. Statistiken sind in der Regel nicht sehr einprägsam, aber diesem Umstand lässt sich mit folgenden Taktiken entgegenwirken:</a:t>
            </a:r>
            <a:endParaRPr sz="1000">
              <a:latin typeface="Raleway"/>
              <a:ea typeface="Raleway"/>
              <a:cs typeface="Raleway"/>
              <a:sym typeface="Raleway"/>
            </a:endParaRPr>
          </a:p>
          <a:p>
            <a:pPr indent="-317500" lvl="0" marL="457200" rtl="0" algn="l">
              <a:spcBef>
                <a:spcPts val="1300"/>
              </a:spcBef>
              <a:spcAft>
                <a:spcPts val="0"/>
              </a:spcAft>
              <a:buClr>
                <a:schemeClr val="dk1"/>
              </a:buClr>
              <a:buSzPts val="1400"/>
              <a:buFont typeface="Raleway"/>
              <a:buChar char="➔"/>
            </a:pPr>
            <a:r>
              <a:rPr b="1" lang="de" sz="1200">
                <a:solidFill>
                  <a:schemeClr val="dk1"/>
                </a:solidFill>
                <a:latin typeface="Raleway"/>
                <a:ea typeface="Raleway"/>
                <a:cs typeface="Raleway"/>
                <a:sym typeface="Raleway"/>
              </a:rPr>
              <a:t>Bezug herstellen</a:t>
            </a:r>
            <a:br>
              <a:rPr lang="de" sz="1400">
                <a:latin typeface="Raleway"/>
                <a:ea typeface="Raleway"/>
                <a:cs typeface="Raleway"/>
                <a:sym typeface="Raleway"/>
              </a:rPr>
            </a:br>
            <a:r>
              <a:rPr lang="de" sz="1000">
                <a:latin typeface="Raleway"/>
                <a:ea typeface="Raleway"/>
                <a:cs typeface="Raleway"/>
                <a:sym typeface="Raleway"/>
              </a:rPr>
              <a:t>Präsentieren Sie Daten im Kontext einer Geschichte, die Sie bereits erzählt haben.</a:t>
            </a:r>
            <a:endParaRPr sz="1000">
              <a:latin typeface="Raleway"/>
              <a:ea typeface="Raleway"/>
              <a:cs typeface="Raleway"/>
              <a:sym typeface="Raleway"/>
            </a:endParaRPr>
          </a:p>
          <a:p>
            <a:pPr indent="-317500" lvl="0" marL="457200" rtl="0" algn="l">
              <a:spcBef>
                <a:spcPts val="700"/>
              </a:spcBef>
              <a:spcAft>
                <a:spcPts val="1000"/>
              </a:spcAft>
              <a:buClr>
                <a:schemeClr val="dk1"/>
              </a:buClr>
              <a:buSzPts val="1400"/>
              <a:buFont typeface="Raleway"/>
              <a:buChar char="➔"/>
            </a:pPr>
            <a:r>
              <a:rPr b="1" lang="de" sz="1200">
                <a:solidFill>
                  <a:schemeClr val="dk1"/>
                </a:solidFill>
                <a:latin typeface="Raleway"/>
                <a:ea typeface="Raleway"/>
                <a:cs typeface="Raleway"/>
                <a:sym typeface="Raleway"/>
              </a:rPr>
              <a:t>Durch Vergleich in Beziehung setzen</a:t>
            </a:r>
            <a:br>
              <a:rPr lang="de" sz="1400">
                <a:latin typeface="Raleway"/>
                <a:ea typeface="Raleway"/>
                <a:cs typeface="Raleway"/>
                <a:sym typeface="Raleway"/>
              </a:rPr>
            </a:br>
            <a:r>
              <a:rPr lang="de" sz="1000">
                <a:latin typeface="Raleway"/>
                <a:ea typeface="Raleway"/>
                <a:cs typeface="Raleway"/>
                <a:sym typeface="Raleway"/>
              </a:rPr>
              <a:t>Große Zahlen lassen sich leichter verdauen, wenn man sie zu etwas Vertrautem in Beziehung setzt und mit ihm vergleicht.</a:t>
            </a:r>
            <a:endParaRPr sz="1000">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2" name="Shape 352"/>
        <p:cNvGrpSpPr/>
        <p:nvPr/>
      </p:nvGrpSpPr>
      <p:grpSpPr>
        <a:xfrm>
          <a:off x="0" y="0"/>
          <a:ext cx="0" cy="0"/>
          <a:chOff x="0" y="0"/>
          <a:chExt cx="0" cy="0"/>
        </a:xfrm>
      </p:grpSpPr>
      <p:pic>
        <p:nvPicPr>
          <p:cNvPr id="353" name="Google Shape;353;p4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Stück Klebeband, mit dem eine Notiz auf der Folie befestigt ist" id="354" name="Google Shape;354;p4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55" name="Google Shape;355;p48"/>
          <p:cNvSpPr txBox="1"/>
          <p:nvPr/>
        </p:nvSpPr>
        <p:spPr>
          <a:xfrm>
            <a:off x="2855550" y="687400"/>
            <a:ext cx="35106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de" sz="2300">
                <a:solidFill>
                  <a:schemeClr val="lt2"/>
                </a:solidFill>
                <a:latin typeface="Raleway"/>
                <a:ea typeface="Raleway"/>
                <a:cs typeface="Raleway"/>
                <a:sym typeface="Raleway"/>
              </a:rPr>
              <a:t>4. Abschlussdiskussion</a:t>
            </a:r>
            <a:endParaRPr b="1" sz="2300">
              <a:solidFill>
                <a:schemeClr val="lt2"/>
              </a:solidFill>
              <a:latin typeface="Raleway"/>
              <a:ea typeface="Raleway"/>
              <a:cs typeface="Raleway"/>
              <a:sym typeface="Raleway"/>
            </a:endParaRPr>
          </a:p>
        </p:txBody>
      </p:sp>
      <p:sp>
        <p:nvSpPr>
          <p:cNvPr id="356" name="Google Shape;356;p48"/>
          <p:cNvSpPr txBox="1"/>
          <p:nvPr>
            <p:ph idx="4294967295" type="body"/>
          </p:nvPr>
        </p:nvSpPr>
        <p:spPr>
          <a:xfrm>
            <a:off x="2855550" y="1377475"/>
            <a:ext cx="3432900" cy="332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000">
                <a:latin typeface="Raleway"/>
                <a:ea typeface="Raleway"/>
                <a:cs typeface="Raleway"/>
                <a:sym typeface="Raleway"/>
              </a:rPr>
              <a:t>Sie können in Bezug auf Ihr Produkt oder Ihre Idee Vertrauen aufbauen, indem Sie mindestens eine der folgenden Folien in Ihre Präsentation aufnehmen:</a:t>
            </a:r>
            <a:endParaRPr sz="1000">
              <a:latin typeface="Raleway"/>
              <a:ea typeface="Raleway"/>
              <a:cs typeface="Raleway"/>
              <a:sym typeface="Raleway"/>
            </a:endParaRPr>
          </a:p>
          <a:p>
            <a:pPr indent="-317500" lvl="0" marL="457200" rtl="0" algn="l">
              <a:spcBef>
                <a:spcPts val="1300"/>
              </a:spcBef>
              <a:spcAft>
                <a:spcPts val="0"/>
              </a:spcAft>
              <a:buClr>
                <a:schemeClr val="dk1"/>
              </a:buClr>
              <a:buSzPts val="1400"/>
              <a:buFont typeface="Raleway"/>
              <a:buChar char="➔"/>
            </a:pPr>
            <a:r>
              <a:rPr b="1" lang="de" sz="1200">
                <a:solidFill>
                  <a:schemeClr val="dk1"/>
                </a:solidFill>
                <a:latin typeface="Raleway"/>
                <a:ea typeface="Raleway"/>
                <a:cs typeface="Raleway"/>
                <a:sym typeface="Raleway"/>
              </a:rPr>
              <a:t>Meilensteine</a:t>
            </a:r>
            <a:br>
              <a:rPr lang="de" sz="1200">
                <a:latin typeface="Raleway"/>
                <a:ea typeface="Raleway"/>
                <a:cs typeface="Raleway"/>
                <a:sym typeface="Raleway"/>
              </a:rPr>
            </a:br>
            <a:r>
              <a:rPr lang="de" sz="1000">
                <a:latin typeface="Raleway"/>
                <a:ea typeface="Raleway"/>
                <a:cs typeface="Raleway"/>
                <a:sym typeface="Raleway"/>
              </a:rPr>
              <a:t>Was wurde erreicht und was bleibt möglicherweise noch zu bewältigen?</a:t>
            </a:r>
            <a:endParaRPr sz="1000">
              <a:latin typeface="Raleway"/>
              <a:ea typeface="Raleway"/>
              <a:cs typeface="Raleway"/>
              <a:sym typeface="Raleway"/>
            </a:endParaRPr>
          </a:p>
          <a:p>
            <a:pPr indent="-317500" lvl="0" marL="457200" rtl="0" algn="l">
              <a:spcBef>
                <a:spcPts val="700"/>
              </a:spcBef>
              <a:spcAft>
                <a:spcPts val="0"/>
              </a:spcAft>
              <a:buClr>
                <a:schemeClr val="dk1"/>
              </a:buClr>
              <a:buSzPts val="1400"/>
              <a:buFont typeface="Raleway"/>
              <a:buChar char="➔"/>
            </a:pPr>
            <a:r>
              <a:rPr b="1" lang="de" sz="1200">
                <a:solidFill>
                  <a:schemeClr val="dk1"/>
                </a:solidFill>
                <a:latin typeface="Raleway"/>
                <a:ea typeface="Raleway"/>
                <a:cs typeface="Raleway"/>
                <a:sym typeface="Raleway"/>
              </a:rPr>
              <a:t>Erfahrungsberichte</a:t>
            </a:r>
            <a:br>
              <a:rPr lang="de" sz="1200">
                <a:latin typeface="Raleway"/>
                <a:ea typeface="Raleway"/>
                <a:cs typeface="Raleway"/>
                <a:sym typeface="Raleway"/>
              </a:rPr>
            </a:br>
            <a:r>
              <a:rPr lang="de" sz="1000">
                <a:latin typeface="Raleway"/>
                <a:ea typeface="Raleway"/>
                <a:cs typeface="Raleway"/>
                <a:sym typeface="Raleway"/>
              </a:rPr>
              <a:t>Wer unterstützt Ihre Idee – oder nicht?</a:t>
            </a:r>
            <a:endParaRPr sz="1000">
              <a:latin typeface="Raleway"/>
              <a:ea typeface="Raleway"/>
              <a:cs typeface="Raleway"/>
              <a:sym typeface="Raleway"/>
            </a:endParaRPr>
          </a:p>
          <a:p>
            <a:pPr indent="-317500" lvl="0" marL="457200" rtl="0" algn="l">
              <a:spcBef>
                <a:spcPts val="700"/>
              </a:spcBef>
              <a:spcAft>
                <a:spcPts val="0"/>
              </a:spcAft>
              <a:buClr>
                <a:schemeClr val="dk1"/>
              </a:buClr>
              <a:buSzPts val="1400"/>
              <a:buFont typeface="Raleway"/>
              <a:buChar char="➔"/>
            </a:pPr>
            <a:r>
              <a:rPr b="1" lang="de" sz="1200">
                <a:solidFill>
                  <a:schemeClr val="dk1"/>
                </a:solidFill>
                <a:latin typeface="Raleway"/>
                <a:ea typeface="Raleway"/>
                <a:cs typeface="Raleway"/>
                <a:sym typeface="Raleway"/>
              </a:rPr>
              <a:t>Nächste Schritte</a:t>
            </a:r>
            <a:br>
              <a:rPr lang="de" sz="1200">
                <a:latin typeface="Raleway"/>
                <a:ea typeface="Raleway"/>
                <a:cs typeface="Raleway"/>
                <a:sym typeface="Raleway"/>
              </a:rPr>
            </a:br>
            <a:r>
              <a:rPr lang="de" sz="1000">
                <a:latin typeface="Raleway"/>
                <a:ea typeface="Raleway"/>
                <a:cs typeface="Raleway"/>
                <a:sym typeface="Raleway"/>
              </a:rPr>
              <a:t>Wie kann Ihr Publikum miteinbezogen werden oder weitere Informationen erhalten?</a:t>
            </a:r>
            <a:endParaRPr sz="1000">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0" name="Shape 360"/>
        <p:cNvGrpSpPr/>
        <p:nvPr/>
      </p:nvGrpSpPr>
      <p:grpSpPr>
        <a:xfrm>
          <a:off x="0" y="0"/>
          <a:ext cx="0" cy="0"/>
          <a:chOff x="0" y="0"/>
          <a:chExt cx="0" cy="0"/>
        </a:xfrm>
      </p:grpSpPr>
      <p:pic>
        <p:nvPicPr>
          <p:cNvPr id="361" name="Google Shape;361;p4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Stück Klebeband, mit dem eine Notiz auf der Folie befestigt ist" id="362" name="Google Shape;362;p4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63" name="Google Shape;363;p49"/>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de" sz="2300">
                <a:solidFill>
                  <a:schemeClr val="lt2"/>
                </a:solidFill>
                <a:latin typeface="Raleway"/>
                <a:ea typeface="Raleway"/>
                <a:cs typeface="Raleway"/>
                <a:sym typeface="Raleway"/>
              </a:rPr>
              <a:t>Viel Erfolg!</a:t>
            </a:r>
            <a:endParaRPr b="1" sz="2300">
              <a:solidFill>
                <a:schemeClr val="lt2"/>
              </a:solidFill>
              <a:latin typeface="Raleway"/>
              <a:ea typeface="Raleway"/>
              <a:cs typeface="Raleway"/>
              <a:sym typeface="Raleway"/>
            </a:endParaRPr>
          </a:p>
        </p:txBody>
      </p:sp>
      <p:sp>
        <p:nvSpPr>
          <p:cNvPr id="364" name="Google Shape;364;p49"/>
          <p:cNvSpPr txBox="1"/>
          <p:nvPr>
            <p:ph idx="4294967295" type="body"/>
          </p:nvPr>
        </p:nvSpPr>
        <p:spPr>
          <a:xfrm>
            <a:off x="2855550" y="1377478"/>
            <a:ext cx="3432900" cy="16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de" sz="1000">
                <a:latin typeface="Raleway"/>
                <a:ea typeface="Raleway"/>
                <a:cs typeface="Raleway"/>
                <a:sym typeface="Raleway"/>
              </a:rPr>
              <a:t>Wir hoffen, dass diese Tipps Ihnen dabei helfen, eine Präsentation für Ihr Produkt abzuliefern, die Ihr Publikum nicht so schnell vergessen wird!</a:t>
            </a:r>
            <a:endParaRPr sz="1000">
              <a:latin typeface="Raleway"/>
              <a:ea typeface="Raleway"/>
              <a:cs typeface="Raleway"/>
              <a:sym typeface="Raleway"/>
            </a:endParaRPr>
          </a:p>
          <a:p>
            <a:pPr indent="0" lvl="0" marL="0" rtl="0" algn="l">
              <a:spcBef>
                <a:spcPts val="1300"/>
              </a:spcBef>
              <a:spcAft>
                <a:spcPts val="1300"/>
              </a:spcAft>
              <a:buNone/>
            </a:pPr>
            <a:r>
              <a:rPr lang="de" sz="1000">
                <a:latin typeface="Raleway"/>
                <a:ea typeface="Raleway"/>
                <a:cs typeface="Raleway"/>
                <a:sym typeface="Raleway"/>
              </a:rPr>
              <a:t>Weitere (kostenlose) Tipps zu den verschiedensten Arten von Präsentationen finden Sie unter </a:t>
            </a:r>
            <a:r>
              <a:rPr lang="de" sz="1000" u="sng">
                <a:solidFill>
                  <a:schemeClr val="dk1"/>
                </a:solidFill>
                <a:latin typeface="Raleway"/>
                <a:ea typeface="Raleway"/>
                <a:cs typeface="Raleway"/>
                <a:sym typeface="Raleway"/>
                <a:hlinkClick r:id="rId5">
                  <a:extLst>
                    <a:ext uri="{A12FA001-AC4F-418D-AE19-62706E023703}">
                      <ahyp:hlinkClr val="tx"/>
                    </a:ext>
                  </a:extLst>
                </a:hlinkClick>
              </a:rPr>
              <a:t>heathbrothers.com/presentations</a:t>
            </a:r>
            <a:endParaRPr sz="1000" u="sng">
              <a:solidFill>
                <a:schemeClr val="dk1"/>
              </a:solidFill>
              <a:latin typeface="Raleway"/>
              <a:ea typeface="Raleway"/>
              <a:cs typeface="Raleway"/>
              <a:sym typeface="Raleway"/>
            </a:endParaRPr>
          </a:p>
        </p:txBody>
      </p:sp>
      <p:pic>
        <p:nvPicPr>
          <p:cNvPr descr="Buch mit dem Titel &quot;Made to Stick&quot;, auf der Unterkante stehend" id="365" name="Google Shape;365;p49"/>
          <p:cNvPicPr preferRelativeResize="0"/>
          <p:nvPr/>
        </p:nvPicPr>
        <p:blipFill>
          <a:blip r:embed="rId6">
            <a:alphaModFix/>
          </a:blip>
          <a:stretch>
            <a:fillRect/>
          </a:stretch>
        </p:blipFill>
        <p:spPr>
          <a:xfrm>
            <a:off x="5176950" y="3083225"/>
            <a:ext cx="1184925" cy="1545950"/>
          </a:xfrm>
          <a:prstGeom prst="rect">
            <a:avLst/>
          </a:prstGeom>
          <a:noFill/>
          <a:ln>
            <a:noFill/>
          </a:ln>
        </p:spPr>
      </p:pic>
      <p:sp>
        <p:nvSpPr>
          <p:cNvPr id="366" name="Google Shape;366;p49"/>
          <p:cNvSpPr txBox="1"/>
          <p:nvPr/>
        </p:nvSpPr>
        <p:spPr>
          <a:xfrm>
            <a:off x="2855550" y="3495513"/>
            <a:ext cx="2103000" cy="1012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de" sz="1000">
                <a:solidFill>
                  <a:schemeClr val="dk2"/>
                </a:solidFill>
                <a:latin typeface="Raleway"/>
                <a:ea typeface="Raleway"/>
                <a:cs typeface="Raleway"/>
                <a:sym typeface="Raleway"/>
              </a:rPr>
              <a:t>Und wenn Sie mehr darüber erfahren möchten, wie Sie dafür sorgen können, dass Ihre Ideen bei anderen haften bleiben, lesen Sie unser Buch!</a:t>
            </a:r>
            <a:endParaRPr sz="10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20"/>
          <p:cNvSpPr txBox="1"/>
          <p:nvPr>
            <p:ph idx="1" type="subTitle"/>
          </p:nvPr>
        </p:nvSpPr>
        <p:spPr>
          <a:xfrm>
            <a:off x="265500" y="653700"/>
            <a:ext cx="4045200" cy="38361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b="1" lang="de" sz="3000">
                <a:solidFill>
                  <a:schemeClr val="dk1"/>
                </a:solidFill>
              </a:rPr>
              <a:t>Jeff liebt seinen Job!</a:t>
            </a:r>
            <a:endParaRPr b="1" sz="3000">
              <a:solidFill>
                <a:schemeClr val="dk1"/>
              </a:solidFill>
            </a:endParaRPr>
          </a:p>
          <a:p>
            <a:pPr indent="0" lvl="0" marL="0" rtl="0" algn="l">
              <a:spcBef>
                <a:spcPts val="1600"/>
              </a:spcBef>
              <a:spcAft>
                <a:spcPts val="0"/>
              </a:spcAft>
              <a:buClr>
                <a:schemeClr val="dk2"/>
              </a:buClr>
              <a:buSzPts val="1100"/>
              <a:buFont typeface="Arial"/>
              <a:buNone/>
            </a:pPr>
            <a:r>
              <a:rPr lang="de" sz="1800"/>
              <a:t>Jeff ist der leitende Entwickler einer App, welche die kürzeste Route zwischen zwei Punkte berechnet.</a:t>
            </a:r>
            <a:endParaRPr sz="1800"/>
          </a:p>
          <a:p>
            <a:pPr indent="0" lvl="0" marL="0" rtl="0" algn="l">
              <a:spcBef>
                <a:spcPts val="0"/>
              </a:spcBef>
              <a:spcAft>
                <a:spcPts val="0"/>
              </a:spcAft>
              <a:buClr>
                <a:schemeClr val="dk2"/>
              </a:buClr>
              <a:buSzPts val="1100"/>
              <a:buFont typeface="Arial"/>
              <a:buNone/>
            </a:pPr>
            <a:r>
              <a:t/>
            </a:r>
            <a:endParaRPr sz="1800"/>
          </a:p>
          <a:p>
            <a:pPr indent="0" lvl="0" marL="0" rtl="0" algn="l">
              <a:lnSpc>
                <a:spcPct val="115000"/>
              </a:lnSpc>
              <a:spcBef>
                <a:spcPts val="0"/>
              </a:spcBef>
              <a:spcAft>
                <a:spcPts val="1600"/>
              </a:spcAft>
              <a:buNone/>
            </a:pPr>
            <a:r>
              <a:rPr lang="de" sz="1800"/>
              <a:t>Sein Projekt läuft großartig und er wird dafür hart gefeiert.</a:t>
            </a:r>
            <a:endParaRPr sz="1800"/>
          </a:p>
        </p:txBody>
      </p:sp>
      <p:pic>
        <p:nvPicPr>
          <p:cNvPr id="116" name="Google Shape;116;p20"/>
          <p:cNvPicPr preferRelativeResize="0"/>
          <p:nvPr/>
        </p:nvPicPr>
        <p:blipFill rotWithShape="1">
          <a:blip r:embed="rId3">
            <a:alphaModFix/>
          </a:blip>
          <a:srcRect b="20862" l="1729" r="0" t="6746"/>
          <a:stretch/>
        </p:blipFill>
        <p:spPr>
          <a:xfrm>
            <a:off x="4488725" y="0"/>
            <a:ext cx="4655272" cy="5143505"/>
          </a:xfrm>
          <a:prstGeom prst="rect">
            <a:avLst/>
          </a:prstGeom>
          <a:noFill/>
          <a:ln>
            <a:noFill/>
          </a:ln>
        </p:spPr>
      </p:pic>
      <p:sp>
        <p:nvSpPr>
          <p:cNvPr id="117" name="Google Shape;117;p20"/>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de" sz="1200">
                <a:solidFill>
                  <a:schemeClr val="lt2"/>
                </a:solidFill>
                <a:latin typeface="Lato"/>
                <a:ea typeface="Lato"/>
                <a:cs typeface="Lato"/>
                <a:sym typeface="Lato"/>
              </a:rPr>
              <a:t>Alle handelnden Personen sind frei erfunden</a:t>
            </a:r>
            <a:endParaRPr i="1" sz="1200">
              <a:solidFill>
                <a:schemeClr val="lt2"/>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ctrTitle"/>
          </p:nvPr>
        </p:nvSpPr>
        <p:spPr>
          <a:xfrm>
            <a:off x="2371725" y="630225"/>
            <a:ext cx="6331500" cy="55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Problem</a:t>
            </a:r>
            <a:endParaRPr/>
          </a:p>
        </p:txBody>
      </p:sp>
      <p:sp>
        <p:nvSpPr>
          <p:cNvPr id="123" name="Google Shape;123;p21"/>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de">
                <a:solidFill>
                  <a:schemeClr val="dk2"/>
                </a:solidFill>
              </a:rPr>
              <a:t>In der</a:t>
            </a:r>
            <a:r>
              <a:rPr lang="de">
                <a:solidFill>
                  <a:schemeClr val="dk2"/>
                </a:solidFill>
              </a:rPr>
              <a:t> </a:t>
            </a:r>
            <a:r>
              <a:rPr lang="de">
                <a:solidFill>
                  <a:srgbClr val="E35205"/>
                </a:solidFill>
              </a:rPr>
              <a:t>Navigator.buildRoute(A, B)</a:t>
            </a:r>
            <a:r>
              <a:rPr lang="de">
                <a:solidFill>
                  <a:schemeClr val="dk2"/>
                </a:solidFill>
              </a:rPr>
              <a:t> wird die</a:t>
            </a:r>
            <a:endParaRPr>
              <a:solidFill>
                <a:schemeClr val="dk2"/>
              </a:solidFill>
            </a:endParaRPr>
          </a:p>
          <a:p>
            <a:pPr indent="0" lvl="0" marL="0" rtl="0" algn="l">
              <a:spcBef>
                <a:spcPts val="0"/>
              </a:spcBef>
              <a:spcAft>
                <a:spcPts val="0"/>
              </a:spcAft>
              <a:buClr>
                <a:schemeClr val="dk2"/>
              </a:buClr>
              <a:buSzPts val="1100"/>
              <a:buFont typeface="Arial"/>
              <a:buNone/>
            </a:pPr>
            <a:r>
              <a:rPr lang="de">
                <a:solidFill>
                  <a:schemeClr val="dk2"/>
                </a:solidFill>
              </a:rPr>
              <a:t>kürzeste Straßennavigation für </a:t>
            </a:r>
            <a:r>
              <a:rPr lang="de">
                <a:solidFill>
                  <a:srgbClr val="E35205"/>
                </a:solidFill>
              </a:rPr>
              <a:t>PKW</a:t>
            </a:r>
            <a:r>
              <a:rPr lang="de">
                <a:solidFill>
                  <a:schemeClr val="dk2"/>
                </a:solidFill>
              </a:rPr>
              <a:t> zwischen den</a:t>
            </a:r>
            <a:endParaRPr>
              <a:solidFill>
                <a:schemeClr val="dk2"/>
              </a:solidFill>
            </a:endParaRPr>
          </a:p>
          <a:p>
            <a:pPr indent="0" lvl="0" marL="0" rtl="0" algn="l">
              <a:spcBef>
                <a:spcPts val="0"/>
              </a:spcBef>
              <a:spcAft>
                <a:spcPts val="0"/>
              </a:spcAft>
              <a:buClr>
                <a:schemeClr val="dk2"/>
              </a:buClr>
              <a:buSzPts val="1100"/>
              <a:buFont typeface="Arial"/>
              <a:buNone/>
            </a:pPr>
            <a:r>
              <a:rPr lang="de">
                <a:solidFill>
                  <a:schemeClr val="dk2"/>
                </a:solidFill>
              </a:rPr>
              <a:t>beiden Punkten </a:t>
            </a:r>
            <a:r>
              <a:rPr lang="de">
                <a:solidFill>
                  <a:srgbClr val="E35205"/>
                </a:solidFill>
              </a:rPr>
              <a:t>A</a:t>
            </a:r>
            <a:r>
              <a:rPr lang="de">
                <a:solidFill>
                  <a:schemeClr val="dk2"/>
                </a:solidFill>
              </a:rPr>
              <a:t> und </a:t>
            </a:r>
            <a:r>
              <a:rPr lang="de">
                <a:solidFill>
                  <a:srgbClr val="E35205"/>
                </a:solidFill>
              </a:rPr>
              <a:t>B</a:t>
            </a:r>
            <a:r>
              <a:rPr lang="de">
                <a:solidFill>
                  <a:schemeClr val="dk2"/>
                </a:solidFill>
              </a:rPr>
              <a:t> berechnet.</a:t>
            </a:r>
            <a:endParaRPr>
              <a:solidFill>
                <a:schemeClr val="dk2"/>
              </a:solidFill>
            </a:endParaRPr>
          </a:p>
        </p:txBody>
      </p:sp>
      <p:pic>
        <p:nvPicPr>
          <p:cNvPr id="124" name="Google Shape;124;p21"/>
          <p:cNvPicPr preferRelativeResize="0"/>
          <p:nvPr/>
        </p:nvPicPr>
        <p:blipFill>
          <a:blip r:embed="rId3">
            <a:alphaModFix/>
          </a:blip>
          <a:stretch>
            <a:fillRect/>
          </a:stretch>
        </p:blipFill>
        <p:spPr>
          <a:xfrm>
            <a:off x="2496036" y="2683171"/>
            <a:ext cx="3251651" cy="1375625"/>
          </a:xfrm>
          <a:prstGeom prst="rect">
            <a:avLst/>
          </a:prstGeom>
          <a:noFill/>
          <a:ln>
            <a:noFill/>
          </a:ln>
        </p:spPr>
      </p:pic>
      <p:pic>
        <p:nvPicPr>
          <p:cNvPr id="125" name="Google Shape;125;p21"/>
          <p:cNvPicPr preferRelativeResize="0"/>
          <p:nvPr/>
        </p:nvPicPr>
        <p:blipFill rotWithShape="1">
          <a:blip r:embed="rId4">
            <a:alphaModFix/>
          </a:blip>
          <a:srcRect b="-1359" l="8381" r="64326" t="1360"/>
          <a:stretch/>
        </p:blipFill>
        <p:spPr>
          <a:xfrm>
            <a:off x="397250" y="414300"/>
            <a:ext cx="1888747" cy="43350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pic>
        <p:nvPicPr>
          <p:cNvPr id="130" name="Google Shape;130;p22"/>
          <p:cNvPicPr preferRelativeResize="0"/>
          <p:nvPr/>
        </p:nvPicPr>
        <p:blipFill rotWithShape="1">
          <a:blip r:embed="rId3">
            <a:alphaModFix/>
          </a:blip>
          <a:srcRect b="15074" l="0" r="0" t="0"/>
          <a:stretch/>
        </p:blipFill>
        <p:spPr>
          <a:xfrm>
            <a:off x="0" y="0"/>
            <a:ext cx="9143997" cy="5143498"/>
          </a:xfrm>
          <a:prstGeom prst="rect">
            <a:avLst/>
          </a:prstGeom>
          <a:noFill/>
          <a:ln>
            <a:noFill/>
          </a:ln>
        </p:spPr>
      </p:pic>
      <p:sp>
        <p:nvSpPr>
          <p:cNvPr id="131" name="Google Shape;131;p22"/>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txBox="1"/>
          <p:nvPr>
            <p:ph idx="4294967295" type="body"/>
          </p:nvPr>
        </p:nvSpPr>
        <p:spPr>
          <a:xfrm>
            <a:off x="481300" y="529650"/>
            <a:ext cx="4151100" cy="4084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b="1" lang="de" sz="2800">
                <a:solidFill>
                  <a:srgbClr val="E35205"/>
                </a:solidFill>
              </a:rPr>
              <a:t>Neue Anforderungen</a:t>
            </a:r>
            <a:endParaRPr b="1" sz="2800">
              <a:solidFill>
                <a:srgbClr val="E35205"/>
              </a:solidFill>
            </a:endParaRPr>
          </a:p>
          <a:p>
            <a:pPr indent="0" lvl="0" marL="0" rtl="0" algn="l">
              <a:lnSpc>
                <a:spcPct val="100000"/>
              </a:lnSpc>
              <a:spcBef>
                <a:spcPts val="1600"/>
              </a:spcBef>
              <a:spcAft>
                <a:spcPts val="0"/>
              </a:spcAft>
              <a:buNone/>
            </a:pPr>
            <a:r>
              <a:rPr lang="de">
                <a:solidFill>
                  <a:srgbClr val="FFFFFF"/>
                </a:solidFill>
              </a:rPr>
              <a:t>Nun soll Jeff das Programm erweitern,</a:t>
            </a:r>
            <a:br>
              <a:rPr lang="de">
                <a:solidFill>
                  <a:srgbClr val="FFFFFF"/>
                </a:solidFill>
              </a:rPr>
            </a:br>
            <a:r>
              <a:rPr lang="de">
                <a:solidFill>
                  <a:srgbClr val="FFFFFF"/>
                </a:solidFill>
              </a:rPr>
              <a:t>sodass die kürzeste Route neben </a:t>
            </a:r>
            <a:r>
              <a:rPr lang="de">
                <a:solidFill>
                  <a:srgbClr val="E35205"/>
                </a:solidFill>
              </a:rPr>
              <a:t>PKW</a:t>
            </a:r>
            <a:br>
              <a:rPr lang="de">
                <a:solidFill>
                  <a:srgbClr val="FFFFFF"/>
                </a:solidFill>
              </a:rPr>
            </a:br>
            <a:r>
              <a:rPr lang="de">
                <a:solidFill>
                  <a:srgbClr val="FFFFFF"/>
                </a:solidFill>
              </a:rPr>
              <a:t>nun auch für </a:t>
            </a:r>
            <a:r>
              <a:rPr lang="de">
                <a:solidFill>
                  <a:srgbClr val="E35205"/>
                </a:solidFill>
              </a:rPr>
              <a:t>Fahrradfahrer</a:t>
            </a:r>
            <a:r>
              <a:rPr lang="de">
                <a:solidFill>
                  <a:srgbClr val="FFFFFF"/>
                </a:solidFill>
              </a:rPr>
              <a:t> und für</a:t>
            </a:r>
            <a:br>
              <a:rPr lang="de">
                <a:solidFill>
                  <a:srgbClr val="FFFFFF"/>
                </a:solidFill>
              </a:rPr>
            </a:br>
            <a:r>
              <a:rPr lang="de">
                <a:solidFill>
                  <a:srgbClr val="FFFFFF"/>
                </a:solidFill>
              </a:rPr>
              <a:t>den </a:t>
            </a:r>
            <a:r>
              <a:rPr lang="de">
                <a:solidFill>
                  <a:srgbClr val="E35205"/>
                </a:solidFill>
              </a:rPr>
              <a:t>ÖPNV</a:t>
            </a:r>
            <a:r>
              <a:rPr lang="de">
                <a:solidFill>
                  <a:srgbClr val="FFFFFF"/>
                </a:solidFill>
              </a:rPr>
              <a:t> berechnet werden kann.</a:t>
            </a:r>
            <a:endParaRPr>
              <a:solidFill>
                <a:srgbClr val="FFFFFF"/>
              </a:solidFill>
            </a:endParaRPr>
          </a:p>
          <a:p>
            <a:pPr indent="0" lvl="0" marL="0" rtl="0" algn="l">
              <a:lnSpc>
                <a:spcPct val="100000"/>
              </a:lnSpc>
              <a:spcBef>
                <a:spcPts val="1600"/>
              </a:spcBef>
              <a:spcAft>
                <a:spcPts val="1600"/>
              </a:spcAft>
              <a:buNone/>
            </a:pPr>
            <a:r>
              <a:rPr lang="de">
                <a:solidFill>
                  <a:srgbClr val="FFFFFF"/>
                </a:solidFill>
              </a:rPr>
              <a:t>Hierfür werden möglicherweise völlig unterschiedliche Routen berechnet.</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ctrTitle"/>
          </p:nvPr>
        </p:nvSpPr>
        <p:spPr>
          <a:xfrm>
            <a:off x="2371725" y="630225"/>
            <a:ext cx="6331500" cy="55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Problem</a:t>
            </a:r>
            <a:endParaRPr/>
          </a:p>
        </p:txBody>
      </p:sp>
      <p:sp>
        <p:nvSpPr>
          <p:cNvPr id="138" name="Google Shape;138;p23"/>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de">
                <a:solidFill>
                  <a:schemeClr val="dk2"/>
                </a:solidFill>
              </a:rPr>
              <a:t>Um diese</a:t>
            </a:r>
            <a:r>
              <a:rPr lang="de">
                <a:solidFill>
                  <a:schemeClr val="dk2"/>
                </a:solidFill>
              </a:rPr>
              <a:t> Erweiterung durchzuführen, würde man in der </a:t>
            </a:r>
            <a:r>
              <a:rPr lang="de">
                <a:solidFill>
                  <a:srgbClr val="E35205"/>
                </a:solidFill>
              </a:rPr>
              <a:t>Navigator.buildRoute(A, B)</a:t>
            </a:r>
            <a:r>
              <a:rPr lang="de"/>
              <a:t> ansetzen und je nach gewünschtem Transportmittel den Codefluß verzweigen und dementsprechend unterschiedliche Funktionen aufrufen und Berechnungen durchführen.</a:t>
            </a:r>
            <a:endParaRPr>
              <a:solidFill>
                <a:schemeClr val="dk2"/>
              </a:solidFill>
            </a:endParaRPr>
          </a:p>
        </p:txBody>
      </p:sp>
      <p:pic>
        <p:nvPicPr>
          <p:cNvPr id="139" name="Google Shape;139;p23"/>
          <p:cNvPicPr preferRelativeResize="0"/>
          <p:nvPr/>
        </p:nvPicPr>
        <p:blipFill rotWithShape="1">
          <a:blip r:embed="rId3">
            <a:alphaModFix/>
          </a:blip>
          <a:srcRect b="-71381" l="-517" r="67336" t="-1121"/>
          <a:stretch/>
        </p:blipFill>
        <p:spPr>
          <a:xfrm>
            <a:off x="397250" y="443860"/>
            <a:ext cx="1813949" cy="41633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ctrTitle"/>
          </p:nvPr>
        </p:nvSpPr>
        <p:spPr>
          <a:xfrm>
            <a:off x="2371725" y="630225"/>
            <a:ext cx="6331500" cy="55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Problem</a:t>
            </a:r>
            <a:endParaRPr/>
          </a:p>
        </p:txBody>
      </p:sp>
      <p:sp>
        <p:nvSpPr>
          <p:cNvPr id="145" name="Google Shape;145;p24"/>
          <p:cNvSpPr txBox="1"/>
          <p:nvPr>
            <p:ph idx="1" type="subTitle"/>
          </p:nvPr>
        </p:nvSpPr>
        <p:spPr>
          <a:xfrm>
            <a:off x="2390275" y="1181025"/>
            <a:ext cx="6331500" cy="32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solidFill>
                  <a:schemeClr val="dk2"/>
                </a:solidFill>
              </a:rPr>
              <a:t>Auf kurz oder lang würde diese Erweiterung die Klasse</a:t>
            </a:r>
            <a:endParaRPr>
              <a:solidFill>
                <a:schemeClr val="dk2"/>
              </a:solidFill>
            </a:endParaRPr>
          </a:p>
          <a:p>
            <a:pPr indent="0" lvl="0" marL="0" rtl="0" algn="l">
              <a:spcBef>
                <a:spcPts val="0"/>
              </a:spcBef>
              <a:spcAft>
                <a:spcPts val="0"/>
              </a:spcAft>
              <a:buNone/>
            </a:pPr>
            <a:r>
              <a:rPr lang="de">
                <a:solidFill>
                  <a:srgbClr val="E35205"/>
                </a:solidFill>
              </a:rPr>
              <a:t>Navigator</a:t>
            </a:r>
            <a:r>
              <a:rPr lang="de">
                <a:solidFill>
                  <a:schemeClr val="dk2"/>
                </a:solidFill>
              </a:rPr>
              <a:t> aufblähen und viel Code innerhalb einer</a:t>
            </a:r>
            <a:endParaRPr>
              <a:solidFill>
                <a:schemeClr val="dk2"/>
              </a:solidFill>
            </a:endParaRPr>
          </a:p>
          <a:p>
            <a:pPr indent="0" lvl="0" marL="0" rtl="0" algn="l">
              <a:spcBef>
                <a:spcPts val="0"/>
              </a:spcBef>
              <a:spcAft>
                <a:spcPts val="0"/>
              </a:spcAft>
              <a:buNone/>
            </a:pPr>
            <a:r>
              <a:rPr lang="de">
                <a:solidFill>
                  <a:schemeClr val="dk2"/>
                </a:solidFill>
              </a:rPr>
              <a:t>Einheit definieren, der besser sauber getrennt und unabhängig definiert werden sollte.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pic>
        <p:nvPicPr>
          <p:cNvPr id="146" name="Google Shape;146;p24"/>
          <p:cNvPicPr preferRelativeResize="0"/>
          <p:nvPr/>
        </p:nvPicPr>
        <p:blipFill rotWithShape="1">
          <a:blip r:embed="rId3">
            <a:alphaModFix/>
          </a:blip>
          <a:srcRect b="0" l="0" r="0" t="0"/>
          <a:stretch/>
        </p:blipFill>
        <p:spPr>
          <a:xfrm>
            <a:off x="2496036" y="2683171"/>
            <a:ext cx="3251651" cy="1375625"/>
          </a:xfrm>
          <a:prstGeom prst="rect">
            <a:avLst/>
          </a:prstGeom>
          <a:noFill/>
          <a:ln>
            <a:noFill/>
          </a:ln>
        </p:spPr>
      </p:pic>
      <p:pic>
        <p:nvPicPr>
          <p:cNvPr id="147" name="Google Shape;147;p24"/>
          <p:cNvPicPr preferRelativeResize="0"/>
          <p:nvPr/>
        </p:nvPicPr>
        <p:blipFill rotWithShape="1">
          <a:blip r:embed="rId4">
            <a:alphaModFix/>
          </a:blip>
          <a:srcRect b="-72503" l="33409" r="33409" t="0"/>
          <a:stretch/>
        </p:blipFill>
        <p:spPr>
          <a:xfrm>
            <a:off x="397250" y="473421"/>
            <a:ext cx="1813949" cy="41633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3">
            <a:alphaModFix/>
          </a:blip>
          <a:srcRect b="13817" l="42585" r="7467" t="1256"/>
          <a:stretch/>
        </p:blipFill>
        <p:spPr>
          <a:xfrm>
            <a:off x="0" y="0"/>
            <a:ext cx="4567195" cy="5143498"/>
          </a:xfrm>
          <a:prstGeom prst="rect">
            <a:avLst/>
          </a:prstGeom>
          <a:noFill/>
          <a:ln>
            <a:noFill/>
          </a:ln>
        </p:spPr>
      </p:pic>
      <p:sp>
        <p:nvSpPr>
          <p:cNvPr id="153" name="Google Shape;153;p25"/>
          <p:cNvSpPr txBox="1"/>
          <p:nvPr>
            <p:ph idx="1" type="body"/>
          </p:nvPr>
        </p:nvSpPr>
        <p:spPr>
          <a:xfrm>
            <a:off x="4832750" y="980400"/>
            <a:ext cx="4033800" cy="318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de" sz="3000">
                <a:solidFill>
                  <a:schemeClr val="dk1"/>
                </a:solidFill>
              </a:rPr>
              <a:t>Technische Schulden</a:t>
            </a:r>
            <a:r>
              <a:rPr lang="de" sz="3000">
                <a:solidFill>
                  <a:schemeClr val="dk1"/>
                </a:solidFill>
              </a:rPr>
              <a:t> </a:t>
            </a:r>
            <a:endParaRPr sz="3000">
              <a:solidFill>
                <a:schemeClr val="dk1"/>
              </a:solidFill>
            </a:endParaRPr>
          </a:p>
          <a:p>
            <a:pPr indent="0" lvl="0" marL="0" rtl="0" algn="l">
              <a:spcBef>
                <a:spcPts val="1600"/>
              </a:spcBef>
              <a:spcAft>
                <a:spcPts val="1600"/>
              </a:spcAft>
              <a:buNone/>
            </a:pPr>
            <a:r>
              <a:rPr lang="de" sz="1800">
                <a:solidFill>
                  <a:srgbClr val="000000"/>
                </a:solidFill>
              </a:rPr>
              <a:t>Der neue Code macht was er soll, aber</a:t>
            </a:r>
            <a:br>
              <a:rPr lang="de" sz="1800">
                <a:solidFill>
                  <a:srgbClr val="000000"/>
                </a:solidFill>
              </a:rPr>
            </a:br>
            <a:r>
              <a:rPr lang="de" sz="1800">
                <a:solidFill>
                  <a:srgbClr val="000000"/>
                </a:solidFill>
              </a:rPr>
              <a:t>Jeff hat trotzdem Technische Schulden produziert. Weil seine zuvor schöne Klasse Navigator auf einmal viel unterschiedliches Verhalten definiert ist sie nach der Erweiterung schlechter lesbar und die Codestruktur spröder.</a:t>
            </a:r>
            <a:endParaRPr sz="18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